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6"/>
  </p:notesMasterIdLst>
  <p:sldIdLst>
    <p:sldId id="258" r:id="rId2"/>
    <p:sldId id="395" r:id="rId3"/>
    <p:sldId id="378" r:id="rId4"/>
    <p:sldId id="347" r:id="rId5"/>
    <p:sldId id="380" r:id="rId6"/>
    <p:sldId id="392" r:id="rId7"/>
    <p:sldId id="348" r:id="rId8"/>
    <p:sldId id="349" r:id="rId9"/>
    <p:sldId id="350" r:id="rId10"/>
    <p:sldId id="351" r:id="rId11"/>
    <p:sldId id="352" r:id="rId12"/>
    <p:sldId id="372" r:id="rId13"/>
    <p:sldId id="393" r:id="rId14"/>
    <p:sldId id="394" r:id="rId15"/>
    <p:sldId id="377" r:id="rId16"/>
    <p:sldId id="373" r:id="rId17"/>
    <p:sldId id="374" r:id="rId18"/>
    <p:sldId id="390" r:id="rId19"/>
    <p:sldId id="375" r:id="rId20"/>
    <p:sldId id="391" r:id="rId21"/>
    <p:sldId id="376" r:id="rId22"/>
    <p:sldId id="356" r:id="rId23"/>
    <p:sldId id="357" r:id="rId24"/>
    <p:sldId id="358" r:id="rId25"/>
    <p:sldId id="359" r:id="rId26"/>
    <p:sldId id="360" r:id="rId27"/>
    <p:sldId id="381" r:id="rId28"/>
    <p:sldId id="361" r:id="rId29"/>
    <p:sldId id="362" r:id="rId30"/>
    <p:sldId id="382" r:id="rId31"/>
    <p:sldId id="383" r:id="rId32"/>
    <p:sldId id="384" r:id="rId33"/>
    <p:sldId id="385" r:id="rId34"/>
    <p:sldId id="386" r:id="rId35"/>
    <p:sldId id="389" r:id="rId36"/>
    <p:sldId id="387" r:id="rId37"/>
    <p:sldId id="388" r:id="rId38"/>
    <p:sldId id="291" r:id="rId39"/>
    <p:sldId id="396" r:id="rId40"/>
    <p:sldId id="397" r:id="rId41"/>
    <p:sldId id="295" r:id="rId42"/>
    <p:sldId id="296" r:id="rId43"/>
    <p:sldId id="297" r:id="rId44"/>
    <p:sldId id="398" r:id="rId45"/>
    <p:sldId id="407" r:id="rId46"/>
    <p:sldId id="298" r:id="rId47"/>
    <p:sldId id="299" r:id="rId48"/>
    <p:sldId id="399" r:id="rId49"/>
    <p:sldId id="400" r:id="rId50"/>
    <p:sldId id="401" r:id="rId51"/>
    <p:sldId id="402" r:id="rId52"/>
    <p:sldId id="403" r:id="rId53"/>
    <p:sldId id="304" r:id="rId54"/>
    <p:sldId id="404" r:id="rId55"/>
    <p:sldId id="305" r:id="rId56"/>
    <p:sldId id="306" r:id="rId57"/>
    <p:sldId id="307" r:id="rId58"/>
    <p:sldId id="405" r:id="rId59"/>
    <p:sldId id="406" r:id="rId60"/>
    <p:sldId id="310" r:id="rId61"/>
    <p:sldId id="311" r:id="rId62"/>
    <p:sldId id="439" r:id="rId63"/>
    <p:sldId id="314" r:id="rId64"/>
    <p:sldId id="409" r:id="rId65"/>
    <p:sldId id="411" r:id="rId66"/>
    <p:sldId id="412" r:id="rId67"/>
    <p:sldId id="413" r:id="rId68"/>
    <p:sldId id="414" r:id="rId69"/>
    <p:sldId id="415" r:id="rId70"/>
    <p:sldId id="416" r:id="rId71"/>
    <p:sldId id="443" r:id="rId72"/>
    <p:sldId id="418" r:id="rId73"/>
    <p:sldId id="438" r:id="rId74"/>
    <p:sldId id="322" r:id="rId75"/>
    <p:sldId id="420" r:id="rId76"/>
    <p:sldId id="324" r:id="rId77"/>
    <p:sldId id="442" r:id="rId78"/>
    <p:sldId id="447" r:id="rId79"/>
    <p:sldId id="328" r:id="rId80"/>
    <p:sldId id="448" r:id="rId81"/>
    <p:sldId id="421" r:id="rId82"/>
    <p:sldId id="329" r:id="rId83"/>
    <p:sldId id="330" r:id="rId84"/>
    <p:sldId id="444" r:id="rId85"/>
    <p:sldId id="440" r:id="rId86"/>
    <p:sldId id="426" r:id="rId87"/>
    <p:sldId id="427" r:id="rId88"/>
    <p:sldId id="428" r:id="rId89"/>
    <p:sldId id="429" r:id="rId90"/>
    <p:sldId id="430" r:id="rId91"/>
    <p:sldId id="431" r:id="rId92"/>
    <p:sldId id="432" r:id="rId93"/>
    <p:sldId id="445" r:id="rId94"/>
    <p:sldId id="446" r:id="rId9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07" autoAdjust="0"/>
    <p:restoredTop sz="94660"/>
  </p:normalViewPr>
  <p:slideViewPr>
    <p:cSldViewPr>
      <p:cViewPr varScale="1">
        <p:scale>
          <a:sx n="60" d="100"/>
          <a:sy n="60" d="100"/>
        </p:scale>
        <p:origin x="1448" y="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jpeg>
</file>

<file path=ppt/media/image13.JPG>
</file>

<file path=ppt/media/image14.jpeg>
</file>

<file path=ppt/media/image15.jpe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756AE3-D606-422E-8DD8-B1256D8FE449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B3C17C-DA33-4532-B3E1-B0D1B825B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774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F4452924-CCDF-47BB-B325-2F2ED48757D5}" type="datetime1">
              <a:rPr lang="en-US" smtClean="0"/>
              <a:t>3/3/2020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B18B1-65CB-41D1-A36E-3AFA37FE6DE1}" type="datetime1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FB82-E556-4177-B01D-B765E7A660D0}" type="datetime1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FC30BB6A-B9AC-446F-8B8F-083DEE7F85D3}" type="datetime1">
              <a:rPr lang="en-US" smtClean="0"/>
              <a:t>3/3/2020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EA88ED0F-122A-4EAA-BA14-D57021577182}" type="datetime1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AD17-610A-4EC6-9414-45AAC632EA17}" type="datetime1">
              <a:rPr lang="en-US" smtClean="0"/>
              <a:t>3/3/2020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481E3-FECD-42D3-8048-11A74635E4B9}" type="datetime1">
              <a:rPr lang="en-US" smtClean="0"/>
              <a:t>3/3/2020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88A1869-FAE9-45D0-A865-4D1ADD1ACCB0}" type="datetime1">
              <a:rPr lang="en-US" smtClean="0"/>
              <a:t>3/3/2020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8AB08-9781-4D33-9EE7-D1C06C5E89C3}" type="datetime1">
              <a:rPr lang="en-US" smtClean="0"/>
              <a:t>3/3/2020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8FC2227B-2D7B-43F8-B9D9-7D5290424360}" type="datetime1">
              <a:rPr lang="en-US" smtClean="0"/>
              <a:t>3/3/2020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2F56F57B-A770-425B-80C0-A504059D9A9D}" type="datetime1">
              <a:rPr lang="en-US" smtClean="0"/>
              <a:t>3/3/2020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3B4B6037-5A24-4B80-A40D-6BE2947F5916}" type="datetime1">
              <a:rPr lang="en-US" smtClean="0"/>
              <a:t>3/3/2020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31.xml"/><Relationship Id="rId13" Type="http://schemas.openxmlformats.org/officeDocument/2006/relationships/slide" Target="slide37.xml"/><Relationship Id="rId18" Type="http://schemas.openxmlformats.org/officeDocument/2006/relationships/slide" Target="slide56.xml"/><Relationship Id="rId3" Type="http://schemas.openxmlformats.org/officeDocument/2006/relationships/slide" Target="slide10.xml"/><Relationship Id="rId21" Type="http://schemas.openxmlformats.org/officeDocument/2006/relationships/slide" Target="slide83.xml"/><Relationship Id="rId7" Type="http://schemas.openxmlformats.org/officeDocument/2006/relationships/slide" Target="slide30.xml"/><Relationship Id="rId12" Type="http://schemas.openxmlformats.org/officeDocument/2006/relationships/slide" Target="slide36.xml"/><Relationship Id="rId17" Type="http://schemas.openxmlformats.org/officeDocument/2006/relationships/slide" Target="slide41.xml"/><Relationship Id="rId2" Type="http://schemas.openxmlformats.org/officeDocument/2006/relationships/slide" Target="slide4.xml"/><Relationship Id="rId16" Type="http://schemas.openxmlformats.org/officeDocument/2006/relationships/slide" Target="slide40.xml"/><Relationship Id="rId20" Type="http://schemas.openxmlformats.org/officeDocument/2006/relationships/slide" Target="slide7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2.xml"/><Relationship Id="rId11" Type="http://schemas.openxmlformats.org/officeDocument/2006/relationships/slide" Target="slide34.xml"/><Relationship Id="rId5" Type="http://schemas.openxmlformats.org/officeDocument/2006/relationships/slide" Target="slide21.xml"/><Relationship Id="rId15" Type="http://schemas.openxmlformats.org/officeDocument/2006/relationships/slide" Target="slide39.xml"/><Relationship Id="rId10" Type="http://schemas.openxmlformats.org/officeDocument/2006/relationships/slide" Target="slide33.xml"/><Relationship Id="rId19" Type="http://schemas.openxmlformats.org/officeDocument/2006/relationships/slide" Target="slide58.xml"/><Relationship Id="rId4" Type="http://schemas.openxmlformats.org/officeDocument/2006/relationships/slide" Target="slide15.xml"/><Relationship Id="rId9" Type="http://schemas.openxmlformats.org/officeDocument/2006/relationships/slide" Target="slide32.xml"/><Relationship Id="rId14" Type="http://schemas.openxmlformats.org/officeDocument/2006/relationships/slide" Target="slide3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762000"/>
            <a:ext cx="8512791" cy="4057650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F T W A R E   </a:t>
            </a:r>
            <a:r>
              <a:rPr lang="en-US" sz="40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sz="40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 </a:t>
            </a:r>
            <a:b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b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A N D </a:t>
            </a:r>
            <a:b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</a:t>
            </a:r>
            <a:b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P R O J E C T   M A N A G E M E N T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49108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DECOMPOSITION</a:t>
            </a:r>
            <a:br>
              <a:rPr lang="en-US" sz="2400" b="1" dirty="0">
                <a:latin typeface="Book Antiqua" pitchFamily="18" charset="0"/>
              </a:rPr>
            </a:b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/>
          </a:bodyPr>
          <a:lstStyle/>
          <a:p>
            <a:pPr lvl="0"/>
            <a:endParaRPr lang="en-US" dirty="0"/>
          </a:p>
          <a:p>
            <a:pPr lvl="0" algn="just"/>
            <a:r>
              <a:rPr lang="en-US" dirty="0">
                <a:latin typeface="Book Antiqua" pitchFamily="18" charset="0"/>
              </a:rPr>
              <a:t>In this technique, a complex problem is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divided</a:t>
            </a:r>
            <a:r>
              <a:rPr lang="en-US" dirty="0">
                <a:latin typeface="Book Antiqua" pitchFamily="18" charset="0"/>
              </a:rPr>
              <a:t> into several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smaller problems </a:t>
            </a:r>
            <a:r>
              <a:rPr lang="en-US" dirty="0">
                <a:latin typeface="Book Antiqua" pitchFamily="18" charset="0"/>
              </a:rPr>
              <a:t>and then the smaller problems are solved one by one. </a:t>
            </a:r>
          </a:p>
          <a:p>
            <a:pPr algn="just"/>
            <a:endParaRPr lang="en-US" dirty="0">
              <a:latin typeface="Book Antiqua" pitchFamily="18" charset="0"/>
            </a:endParaRPr>
          </a:p>
          <a:p>
            <a:pPr algn="just"/>
            <a:endParaRPr lang="en-US" dirty="0">
              <a:latin typeface="Book Antiqua" pitchFamily="18" charset="0"/>
            </a:endParaRPr>
          </a:p>
          <a:p>
            <a:pPr lvl="0" algn="just"/>
            <a:r>
              <a:rPr lang="en-US" dirty="0">
                <a:latin typeface="Book Antiqua" pitchFamily="18" charset="0"/>
              </a:rPr>
              <a:t>The problem has to be decomposed such that each component of the decomposed problem can be solved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independently</a:t>
            </a:r>
            <a:r>
              <a:rPr lang="en-US" dirty="0">
                <a:latin typeface="Book Antiqua" pitchFamily="18" charset="0"/>
              </a:rPr>
              <a:t> and then the solution of the different components can be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combined</a:t>
            </a:r>
            <a:r>
              <a:rPr lang="en-US" dirty="0">
                <a:latin typeface="Book Antiqua" pitchFamily="18" charset="0"/>
              </a:rPr>
              <a:t> to get the full solution.</a:t>
            </a:r>
          </a:p>
          <a:p>
            <a:pPr algn="just"/>
            <a:endParaRPr lang="en-US" dirty="0">
              <a:latin typeface="Book Antiqua" pitchFamily="18" charset="0"/>
            </a:endParaRPr>
          </a:p>
          <a:p>
            <a:pPr lv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764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DECOMPOSITION [2]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772400" cy="4873752"/>
          </a:xfrm>
        </p:spPr>
        <p:txBody>
          <a:bodyPr/>
          <a:lstStyle/>
          <a:p>
            <a:pPr lvl="0" algn="just"/>
            <a:r>
              <a:rPr lang="en-US" sz="2200" dirty="0"/>
              <a:t>A good </a:t>
            </a:r>
            <a:r>
              <a:rPr lang="en-US" sz="2200" b="1" dirty="0"/>
              <a:t>decomposition</a:t>
            </a:r>
            <a:r>
              <a:rPr lang="en-US" sz="2200" dirty="0"/>
              <a:t> of a problem should minimize interactions among various components. </a:t>
            </a:r>
          </a:p>
          <a:p>
            <a:pPr algn="just"/>
            <a:endParaRPr lang="en-US" sz="2200" dirty="0"/>
          </a:p>
          <a:p>
            <a:pPr lvl="0" algn="just"/>
            <a:r>
              <a:rPr lang="en-US" sz="2200" dirty="0"/>
              <a:t>If the different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subcomponents</a:t>
            </a:r>
            <a:r>
              <a:rPr lang="en-US" sz="2200" dirty="0"/>
              <a:t> are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interrelated</a:t>
            </a:r>
            <a:r>
              <a:rPr lang="en-US" sz="2200" dirty="0"/>
              <a:t>, then the different components cannot be solved separately and the desired reduction in complexity will not be realized.</a:t>
            </a:r>
          </a:p>
          <a:p>
            <a:pPr algn="just"/>
            <a:endParaRPr lang="en-US" sz="2200" dirty="0">
              <a:latin typeface="Book Antiqua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3273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77200" cy="114300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W H Y  T H E  N E E D   O F   S O F T W A R E  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</a:t>
            </a:r>
            <a:b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219200"/>
            <a:ext cx="7467600" cy="4953000"/>
          </a:xfrm>
        </p:spPr>
      </p:pic>
    </p:spTree>
    <p:extLst>
      <p:ext uri="{BB962C8B-B14F-4D97-AF65-F5344CB8AC3E}">
        <p14:creationId xmlns:p14="http://schemas.microsoft.com/office/powerpoint/2010/main" val="161050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F T W A R E   C R I S I 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772400" cy="4873752"/>
          </a:xfrm>
        </p:spPr>
        <p:txBody>
          <a:bodyPr/>
          <a:lstStyle/>
          <a:p>
            <a:pPr algn="just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Software crisis </a:t>
            </a:r>
            <a:r>
              <a:rPr lang="en-US" dirty="0"/>
              <a:t>means some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</a:t>
            </a:r>
            <a:r>
              <a:rPr lang="en-US" dirty="0"/>
              <a:t> that occur while designing software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It is a term used in early days of computing science for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difficulty</a:t>
            </a:r>
            <a:r>
              <a:rPr lang="en-US" dirty="0"/>
              <a:t> of writing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useful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efficient</a:t>
            </a:r>
            <a:r>
              <a:rPr lang="en-US" dirty="0"/>
              <a:t> program in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required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0531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C A U S E S   O F  S O F T W A R E   C R I S I 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Project running over budget</a:t>
            </a:r>
          </a:p>
          <a:p>
            <a:r>
              <a:rPr lang="en-US" dirty="0"/>
              <a:t>Project running over time </a:t>
            </a:r>
          </a:p>
          <a:p>
            <a:r>
              <a:rPr lang="en-US" dirty="0"/>
              <a:t>Software was very inefficient</a:t>
            </a:r>
          </a:p>
          <a:p>
            <a:r>
              <a:rPr lang="en-US" dirty="0"/>
              <a:t>Software of low quality</a:t>
            </a:r>
          </a:p>
          <a:p>
            <a:r>
              <a:rPr lang="en-US" dirty="0"/>
              <a:t>Software often didn’t meet requirements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567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772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W H Y  T H E  N E </a:t>
            </a:r>
            <a:r>
              <a:rPr lang="en-US" sz="32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D   O F   S O F T W A R E   </a:t>
            </a:r>
            <a:r>
              <a:rPr lang="en-US" sz="32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sz="32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</a:t>
            </a:r>
            <a:b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algn="just"/>
            <a:r>
              <a:rPr lang="en-US" dirty="0">
                <a:latin typeface="Book Antiqua" pitchFamily="18" charset="0"/>
              </a:rPr>
              <a:t>There are still many reports of software projects going wrong and ‘</a:t>
            </a: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software failures</a:t>
            </a:r>
            <a:r>
              <a:rPr lang="en-US" dirty="0">
                <a:latin typeface="Book Antiqua" pitchFamily="18" charset="0"/>
              </a:rPr>
              <a:t>’.</a:t>
            </a:r>
          </a:p>
          <a:p>
            <a:pPr algn="just"/>
            <a:r>
              <a:rPr lang="en-US" dirty="0">
                <a:latin typeface="Book Antiqua" pitchFamily="18" charset="0"/>
              </a:rPr>
              <a:t>Software engineering is criticized as inadequate for modern software development.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3710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H O R </a:t>
            </a:r>
            <a:r>
              <a:rPr lang="en-US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R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O R   S O F T W A R E  F A I L U R E  S T O R I E 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752600"/>
            <a:ext cx="7467599" cy="441959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4755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M E  S O F T W A R E  F A I L U R 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752600"/>
            <a:ext cx="7467600" cy="441959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24396" y="6180892"/>
            <a:ext cx="72390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 turned out that the </a:t>
            </a:r>
            <a:r>
              <a:rPr lang="en-US" b="1" dirty="0"/>
              <a:t>cause</a:t>
            </a:r>
            <a:r>
              <a:rPr lang="en-US" dirty="0"/>
              <a:t> of the </a:t>
            </a:r>
            <a:r>
              <a:rPr lang="en-US" b="1" dirty="0"/>
              <a:t>failure</a:t>
            </a:r>
            <a:r>
              <a:rPr lang="en-US" dirty="0"/>
              <a:t> was a software error in the </a:t>
            </a: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inertial reference system. </a:t>
            </a:r>
          </a:p>
        </p:txBody>
      </p:sp>
    </p:spTree>
    <p:extLst>
      <p:ext uri="{BB962C8B-B14F-4D97-AF65-F5344CB8AC3E}">
        <p14:creationId xmlns:p14="http://schemas.microsoft.com/office/powerpoint/2010/main" val="23594560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A R I A N E  5  C R A S 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6" name="Longer video of 'Ariane 5' Rocket first launch failure_⁄explosion.mp4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2975" y="1600200"/>
            <a:ext cx="6497638" cy="4873625"/>
          </a:xfrm>
        </p:spPr>
      </p:pic>
    </p:spTree>
    <p:extLst>
      <p:ext uri="{BB962C8B-B14F-4D97-AF65-F5344CB8AC3E}">
        <p14:creationId xmlns:p14="http://schemas.microsoft.com/office/powerpoint/2010/main" val="3774725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M E  S O F T W A R E  F A I L U R 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52600"/>
            <a:ext cx="7086600" cy="44196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325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C O U R S E   O B J E C T I V E 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pPr algn="just"/>
            <a:r>
              <a:rPr lang="en-US" sz="2200" dirty="0"/>
              <a:t>To introduce the 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fundamental concepts </a:t>
            </a:r>
            <a:r>
              <a:rPr lang="en-US" sz="2200" dirty="0"/>
              <a:t>of software engineering. </a:t>
            </a:r>
          </a:p>
          <a:p>
            <a:pPr algn="just"/>
            <a:r>
              <a:rPr lang="en-US" sz="2200" dirty="0"/>
              <a:t> To build an understanding on various 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phases of software development</a:t>
            </a:r>
            <a:r>
              <a:rPr lang="en-US" sz="2200" dirty="0"/>
              <a:t>. </a:t>
            </a:r>
          </a:p>
          <a:p>
            <a:pPr algn="just"/>
            <a:r>
              <a:rPr lang="en-US" sz="2200" dirty="0"/>
              <a:t>To introduce various 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process models/life cycle model </a:t>
            </a:r>
          </a:p>
          <a:p>
            <a:pPr marL="0" indent="0" algn="just">
              <a:buNone/>
            </a:pPr>
            <a:r>
              <a:rPr lang="en-US" sz="2200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2049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 H E  P A T R I O T  M I S </a:t>
            </a:r>
            <a:r>
              <a:rPr lang="en-US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I L E</a:t>
            </a:r>
          </a:p>
        </p:txBody>
      </p:sp>
      <p:pic>
        <p:nvPicPr>
          <p:cNvPr id="5" name="Failure of Saudi Patriot Missile.mp4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936750"/>
            <a:ext cx="7467600" cy="420052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53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M E   S O F T W A R E   F A I L U R 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133600"/>
            <a:ext cx="6781800" cy="35814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1160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962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 </a:t>
            </a:r>
            <a:br>
              <a:rPr lang="en-US" dirty="0"/>
            </a:b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1.1.2  C H A R A C T E R I S T I C S   O F   G O </a:t>
            </a:r>
            <a:r>
              <a:rPr lang="en-US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O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D   S O F T W A R E </a:t>
            </a: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848600" cy="4873752"/>
          </a:xfrm>
        </p:spPr>
        <p:txBody>
          <a:bodyPr/>
          <a:lstStyle/>
          <a:p>
            <a:pPr algn="just"/>
            <a:r>
              <a:rPr lang="en-US" sz="2200" dirty="0"/>
              <a:t>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product </a:t>
            </a:r>
            <a:r>
              <a:rPr lang="en-US" sz="2200" dirty="0"/>
              <a:t>can be judged by what it offers and how well it can be used. </a:t>
            </a:r>
          </a:p>
          <a:p>
            <a:pPr lvl="1" algn="just"/>
            <a:r>
              <a:rPr lang="en-US" sz="1900" dirty="0"/>
              <a:t>This software must satisfy on the following grounds: </a:t>
            </a:r>
            <a:endParaRPr lang="en-US" dirty="0"/>
          </a:p>
          <a:p>
            <a:pPr lvl="2" algn="just"/>
            <a:r>
              <a:rPr lang="en-US" b="1" dirty="0"/>
              <a:t>Operational</a:t>
            </a:r>
          </a:p>
          <a:p>
            <a:pPr lvl="2" algn="just"/>
            <a:r>
              <a:rPr lang="en-US" b="1" dirty="0"/>
              <a:t>Transitional</a:t>
            </a:r>
          </a:p>
          <a:p>
            <a:pPr lvl="2" algn="just"/>
            <a:r>
              <a:rPr lang="en-US" b="1" dirty="0"/>
              <a:t>Maintenance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9980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sz="2400" b="1" dirty="0">
                <a:solidFill>
                  <a:schemeClr val="tx1"/>
                </a:solidFill>
              </a:rPr>
            </a:br>
            <a:br>
              <a:rPr lang="en-US" sz="2400" b="1" dirty="0">
                <a:solidFill>
                  <a:schemeClr val="tx1"/>
                </a:solidFill>
              </a:rPr>
            </a:br>
            <a:br>
              <a:rPr lang="en-US" sz="2400" b="1" dirty="0">
                <a:solidFill>
                  <a:schemeClr val="tx1"/>
                </a:solidFill>
              </a:rPr>
            </a:br>
            <a:br>
              <a:rPr lang="en-US" sz="2400" b="1" dirty="0">
                <a:solidFill>
                  <a:schemeClr val="tx1"/>
                </a:solidFill>
              </a:rPr>
            </a:br>
            <a:br>
              <a:rPr lang="en-US" sz="2400" b="1" dirty="0">
                <a:solidFill>
                  <a:schemeClr val="tx1"/>
                </a:solidFill>
              </a:rPr>
            </a:br>
            <a:br>
              <a:rPr lang="en-US" sz="2400" b="1" dirty="0">
                <a:solidFill>
                  <a:schemeClr val="tx1"/>
                </a:solidFill>
              </a:rPr>
            </a:br>
            <a:br>
              <a:rPr lang="en-US" sz="2400" b="1" dirty="0">
                <a:solidFill>
                  <a:schemeClr val="tx1"/>
                </a:solidFill>
              </a:rPr>
            </a:br>
            <a:br>
              <a:rPr lang="en-US" sz="2400" b="1" dirty="0">
                <a:solidFill>
                  <a:schemeClr val="tx1"/>
                </a:solidFill>
              </a:rPr>
            </a:br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OPERATIONAL </a:t>
            </a:r>
            <a:br>
              <a:rPr lang="en-US" sz="2400" dirty="0">
                <a:solidFill>
                  <a:schemeClr val="tx1"/>
                </a:solidFill>
              </a:rPr>
            </a:b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200" dirty="0"/>
              <a:t>This tells us how well software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works</a:t>
            </a:r>
            <a:r>
              <a:rPr lang="en-US" sz="2200" dirty="0"/>
              <a:t> in operations.</a:t>
            </a:r>
          </a:p>
          <a:p>
            <a:pPr algn="just"/>
            <a:r>
              <a:rPr lang="en-US" sz="2200" dirty="0"/>
              <a:t> It can be measured on: </a:t>
            </a:r>
          </a:p>
          <a:p>
            <a:pPr lvl="1"/>
            <a:r>
              <a:rPr lang="en-US" dirty="0"/>
              <a:t>Budget </a:t>
            </a:r>
          </a:p>
          <a:p>
            <a:pPr lvl="1"/>
            <a:r>
              <a:rPr lang="en-US" dirty="0"/>
              <a:t>Usability </a:t>
            </a:r>
          </a:p>
          <a:p>
            <a:pPr lvl="1"/>
            <a:r>
              <a:rPr lang="en-US" dirty="0"/>
              <a:t>Efficiency </a:t>
            </a:r>
          </a:p>
          <a:p>
            <a:pPr lvl="1"/>
            <a:r>
              <a:rPr lang="en-US" dirty="0"/>
              <a:t>Correctness </a:t>
            </a:r>
          </a:p>
          <a:p>
            <a:pPr lvl="1"/>
            <a:r>
              <a:rPr lang="en-US" dirty="0"/>
              <a:t>Functionality </a:t>
            </a:r>
          </a:p>
          <a:p>
            <a:pPr lvl="1"/>
            <a:r>
              <a:rPr lang="en-US" dirty="0"/>
              <a:t>Dependability </a:t>
            </a:r>
          </a:p>
          <a:p>
            <a:pPr lvl="1"/>
            <a:r>
              <a:rPr lang="en-US" dirty="0"/>
              <a:t>Security </a:t>
            </a:r>
          </a:p>
          <a:p>
            <a:pPr lvl="1"/>
            <a:r>
              <a:rPr lang="en-US" dirty="0"/>
              <a:t>Safety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2006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TRANSITIONAL </a:t>
            </a:r>
            <a:br>
              <a:rPr 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sz="2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algn="just"/>
            <a:r>
              <a:rPr lang="en-US" sz="2200" dirty="0"/>
              <a:t>This aspect is important when the software is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moved from one platform to another</a:t>
            </a:r>
            <a:r>
              <a:rPr lang="en-US" sz="2200" dirty="0"/>
              <a:t>: </a:t>
            </a:r>
          </a:p>
          <a:p>
            <a:pPr lvl="1"/>
            <a:r>
              <a:rPr lang="en-US" dirty="0"/>
              <a:t>Portability </a:t>
            </a:r>
          </a:p>
          <a:p>
            <a:pPr lvl="1"/>
            <a:r>
              <a:rPr lang="en-US" dirty="0"/>
              <a:t>Interoperability </a:t>
            </a:r>
          </a:p>
          <a:p>
            <a:pPr lvl="1"/>
            <a:r>
              <a:rPr lang="en-US" dirty="0"/>
              <a:t>Reusability </a:t>
            </a:r>
          </a:p>
          <a:p>
            <a:pPr lvl="1"/>
            <a:r>
              <a:rPr lang="en-US" dirty="0"/>
              <a:t>Adaptability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737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MAINTENANCE</a:t>
            </a:r>
            <a:r>
              <a:rPr lang="en-US" sz="2400" b="1" dirty="0"/>
              <a:t> 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772400" cy="4873752"/>
          </a:xfrm>
        </p:spPr>
        <p:txBody>
          <a:bodyPr/>
          <a:lstStyle/>
          <a:p>
            <a:pPr algn="just"/>
            <a:r>
              <a:rPr lang="en-US" sz="2200" dirty="0"/>
              <a:t>This aspect briefs about how well a software has the capabilities to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maintain</a:t>
            </a:r>
            <a:r>
              <a:rPr lang="en-US" sz="2200" dirty="0"/>
              <a:t> itself in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ever-changing environment</a:t>
            </a:r>
            <a:r>
              <a:rPr lang="en-US" sz="2200" dirty="0"/>
              <a:t>: </a:t>
            </a:r>
          </a:p>
          <a:p>
            <a:pPr lvl="1"/>
            <a:r>
              <a:rPr lang="en-US" dirty="0"/>
              <a:t>Modularity </a:t>
            </a:r>
          </a:p>
          <a:p>
            <a:pPr lvl="1"/>
            <a:r>
              <a:rPr lang="en-US" dirty="0"/>
              <a:t>Maintainability </a:t>
            </a:r>
          </a:p>
          <a:p>
            <a:pPr lvl="1"/>
            <a:r>
              <a:rPr lang="en-US" dirty="0"/>
              <a:t>Flexibility </a:t>
            </a:r>
          </a:p>
          <a:p>
            <a:pPr lvl="1"/>
            <a:r>
              <a:rPr lang="en-US" dirty="0"/>
              <a:t>Scalability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9835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248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1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1.1.3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 H R E </a:t>
            </a:r>
            <a:r>
              <a:rPr lang="en-US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P A R T I E S   A R E   I N V O L V E D   I N  </a:t>
            </a: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F T W A R E   </a:t>
            </a:r>
            <a:r>
              <a:rPr lang="en-US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</a:t>
            </a:r>
            <a:b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001000" cy="4873752"/>
          </a:xfrm>
        </p:spPr>
        <p:txBody>
          <a:bodyPr/>
          <a:lstStyle/>
          <a:p>
            <a:pPr marL="274320" lvl="2" indent="-274320" algn="just">
              <a:spcBef>
                <a:spcPts val="600"/>
              </a:spcBef>
              <a:buClr>
                <a:schemeClr val="accent1"/>
              </a:buClr>
              <a:buSzPct val="70000"/>
            </a:pP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CLIENT/CUSTOMER</a:t>
            </a:r>
            <a:endParaRPr lang="en-US" sz="2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marL="548640" lvl="3" indent="-274320" algn="just">
              <a:spcBef>
                <a:spcPts val="600"/>
              </a:spcBef>
              <a:buClr>
                <a:schemeClr val="accent1"/>
              </a:buClr>
              <a:buSzPct val="70000"/>
            </a:pPr>
            <a:r>
              <a:rPr lang="en-US" sz="2200" dirty="0">
                <a:latin typeface="Book Antiqua" pitchFamily="18" charset="0"/>
              </a:rPr>
              <a:t>The client/customer is the individual who wants a product to be built (developed).</a:t>
            </a:r>
          </a:p>
          <a:p>
            <a:pPr marL="274320" lvl="2" indent="-274320" algn="just">
              <a:spcBef>
                <a:spcPts val="600"/>
              </a:spcBef>
              <a:buClr>
                <a:schemeClr val="accent1"/>
              </a:buClr>
              <a:buSzPct val="70000"/>
            </a:pP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DEVELOPERS</a:t>
            </a:r>
            <a:endParaRPr lang="en-US" sz="2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marL="548640" lvl="3" indent="-274320" algn="just">
              <a:spcBef>
                <a:spcPts val="600"/>
              </a:spcBef>
              <a:buClr>
                <a:schemeClr val="accent1"/>
              </a:buClr>
              <a:buSzPct val="70000"/>
            </a:pPr>
            <a:r>
              <a:rPr lang="en-US" sz="2200" dirty="0">
                <a:latin typeface="Book Antiqua" pitchFamily="18" charset="0"/>
              </a:rPr>
              <a:t>The developers are the members of a team responsible for building that product.</a:t>
            </a:r>
          </a:p>
          <a:p>
            <a:pPr marL="274320" lvl="2" indent="-274320" algn="just">
              <a:spcBef>
                <a:spcPts val="600"/>
              </a:spcBef>
              <a:buClr>
                <a:schemeClr val="accent1"/>
              </a:buClr>
              <a:buSzPct val="70000"/>
            </a:pP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 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USER</a:t>
            </a:r>
            <a:endParaRPr lang="en-US" sz="2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marL="548640" lvl="3" indent="-274320" algn="just">
              <a:spcBef>
                <a:spcPts val="600"/>
              </a:spcBef>
              <a:buClr>
                <a:schemeClr val="accent1"/>
              </a:buClr>
              <a:buSzPct val="70000"/>
            </a:pPr>
            <a:r>
              <a:rPr lang="en-US" sz="2200" dirty="0">
                <a:latin typeface="Book Antiqua" pitchFamily="18" charset="0"/>
              </a:rPr>
              <a:t>The user is the person or persons on whose behalf the client has commissioned the product and who will utilize the software.</a:t>
            </a:r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61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 H R E </a:t>
            </a:r>
            <a:r>
              <a:rPr lang="en-US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P A R T I E S   A R E   I N V O L V E D   I N  </a:t>
            </a: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F T W A R E   </a:t>
            </a:r>
            <a:r>
              <a:rPr lang="en-US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  [2]</a:t>
            </a:r>
            <a:b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371600"/>
            <a:ext cx="7620000" cy="495299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5884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1.1.4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</a:t>
            </a:r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 Y P E S   O F   S O F T W A R E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20000" cy="4873752"/>
          </a:xfrm>
        </p:spPr>
        <p:txBody>
          <a:bodyPr/>
          <a:lstStyle/>
          <a:p>
            <a:pPr marL="0" lvl="0" indent="0">
              <a:buNone/>
            </a:pP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[a]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Based on parties relationship</a:t>
            </a:r>
            <a:r>
              <a:rPr lang="en-US" dirty="0">
                <a:latin typeface="Book Antiqua" pitchFamily="18" charset="0"/>
              </a:rPr>
              <a:t>:</a:t>
            </a:r>
          </a:p>
          <a:p>
            <a:endParaRPr lang="en-US" dirty="0"/>
          </a:p>
          <a:p>
            <a:pPr lvl="1" algn="just"/>
            <a:r>
              <a:rPr lang="en-US" b="1" dirty="0">
                <a:latin typeface="Book Antiqua" pitchFamily="18" charset="0"/>
              </a:rPr>
              <a:t>Internal Software</a:t>
            </a:r>
            <a:endParaRPr lang="en-US" dirty="0">
              <a:latin typeface="Book Antiqua" pitchFamily="18" charset="0"/>
            </a:endParaRPr>
          </a:p>
          <a:p>
            <a:pPr lvl="2" algn="just"/>
            <a:r>
              <a:rPr lang="en-US" dirty="0">
                <a:latin typeface="Book Antiqua" pitchFamily="18" charset="0"/>
              </a:rPr>
              <a:t> Both the client and developers may be part of the same organization.</a:t>
            </a:r>
          </a:p>
          <a:p>
            <a:pPr marL="0" indent="0" algn="just">
              <a:buNone/>
            </a:pPr>
            <a:r>
              <a:rPr lang="en-US" dirty="0">
                <a:latin typeface="Book Antiqua" pitchFamily="18" charset="0"/>
              </a:rPr>
              <a:t> </a:t>
            </a:r>
          </a:p>
          <a:p>
            <a:pPr lvl="1" algn="just"/>
            <a:r>
              <a:rPr lang="en-US" b="1" dirty="0">
                <a:latin typeface="Book Antiqua" pitchFamily="18" charset="0"/>
              </a:rPr>
              <a:t>Contract Software</a:t>
            </a:r>
          </a:p>
          <a:p>
            <a:pPr lvl="2" algn="just"/>
            <a:r>
              <a:rPr lang="en-US" dirty="0">
                <a:latin typeface="Book Antiqua" pitchFamily="18" charset="0"/>
              </a:rPr>
              <a:t> The client and developers are members of totally independent organizations.</a:t>
            </a:r>
          </a:p>
          <a:p>
            <a:pPr algn="just"/>
            <a:endParaRPr lang="en-US" dirty="0">
              <a:latin typeface="Book Antiqua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646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 Y P E S   O F   S O F T W A R E </a:t>
            </a:r>
            <a:r>
              <a:rPr 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[2]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848600" cy="4873752"/>
          </a:xfrm>
        </p:spPr>
        <p:txBody>
          <a:bodyPr/>
          <a:lstStyle/>
          <a:p>
            <a:pPr marL="0" lvl="0" indent="0" algn="just">
              <a:buNone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[b] Based on the functionality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2000" dirty="0"/>
          </a:p>
          <a:p>
            <a:pPr lvl="2" algn="just"/>
            <a:r>
              <a:rPr lang="en-US" sz="2100" b="1" dirty="0">
                <a:latin typeface="Book Antiqua" pitchFamily="18" charset="0"/>
              </a:rPr>
              <a:t>Custom software</a:t>
            </a:r>
          </a:p>
          <a:p>
            <a:pPr lvl="3" algn="just"/>
            <a:r>
              <a:rPr lang="en-US" dirty="0">
                <a:latin typeface="Book Antiqua" pitchFamily="18" charset="0"/>
              </a:rPr>
              <a:t> It is written for one client.</a:t>
            </a:r>
            <a:endParaRPr lang="en-US" sz="1600" dirty="0">
              <a:latin typeface="Book Antiqua" pitchFamily="18" charset="0"/>
            </a:endParaRPr>
          </a:p>
          <a:p>
            <a:pPr algn="just"/>
            <a:endParaRPr lang="en-US" sz="2000" dirty="0">
              <a:latin typeface="Book Antiqua" pitchFamily="18" charset="0"/>
            </a:endParaRPr>
          </a:p>
          <a:p>
            <a:pPr lvl="2" algn="just"/>
            <a:r>
              <a:rPr lang="en-US" sz="2100" b="1" dirty="0">
                <a:latin typeface="Book Antiqua" pitchFamily="18" charset="0"/>
              </a:rPr>
              <a:t>Commercial off-the-shelf (COTS) software</a:t>
            </a:r>
            <a:endParaRPr lang="en-US" sz="2100" dirty="0">
              <a:latin typeface="Book Antiqua" pitchFamily="18" charset="0"/>
            </a:endParaRPr>
          </a:p>
          <a:p>
            <a:pPr lvl="3" algn="just"/>
            <a:r>
              <a:rPr lang="en-US" dirty="0">
                <a:latin typeface="Book Antiqua" pitchFamily="18" charset="0"/>
              </a:rPr>
              <a:t> It has multiple copies and the copies are sold at much lower prices to a large number of buyers.  It is developed for “the market”.  </a:t>
            </a:r>
            <a:endParaRPr lang="en-US" sz="1600" dirty="0">
              <a:latin typeface="Book Antiqua" pitchFamily="18" charset="0"/>
            </a:endParaRPr>
          </a:p>
          <a:p>
            <a:pPr algn="just"/>
            <a:endParaRPr lang="en-US" sz="2000" dirty="0">
              <a:latin typeface="Book Antiqua" pitchFamily="18" charset="0"/>
            </a:endParaRPr>
          </a:p>
          <a:p>
            <a:pPr lvl="2" algn="just"/>
            <a:r>
              <a:rPr lang="en-US" sz="2100" b="1" dirty="0">
                <a:latin typeface="Book Antiqua" pitchFamily="18" charset="0"/>
              </a:rPr>
              <a:t>Open-source software</a:t>
            </a:r>
            <a:endParaRPr lang="en-US" sz="2100" dirty="0">
              <a:latin typeface="Book Antiqua" pitchFamily="18" charset="0"/>
            </a:endParaRPr>
          </a:p>
          <a:p>
            <a:pPr lvl="3" algn="just"/>
            <a:r>
              <a:rPr lang="en-US" dirty="0">
                <a:latin typeface="Book Antiqua" pitchFamily="18" charset="0"/>
              </a:rPr>
              <a:t>It is developed and maintained by a team of volunteers and may be downloaded and used free of charge by anyone.</a:t>
            </a:r>
            <a:endParaRPr lang="en-US" sz="1600" dirty="0">
              <a:latin typeface="Book Antiqua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096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487362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M O D U L E - 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838200"/>
            <a:ext cx="8153400" cy="5791200"/>
          </a:xfrm>
        </p:spPr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en-US" sz="2600" b="1" dirty="0">
                <a:solidFill>
                  <a:srgbClr val="FF0000"/>
                </a:solidFill>
                <a:latin typeface="Book Antiqua" pitchFamily="18" charset="0"/>
              </a:rPr>
              <a:t>1.1</a:t>
            </a:r>
            <a:r>
              <a:rPr lang="en-US" sz="2600" dirty="0">
                <a:latin typeface="Book Antiqua" pitchFamily="18" charset="0"/>
              </a:rPr>
              <a:t> </a:t>
            </a:r>
            <a:r>
              <a:rPr lang="en-US" dirty="0">
                <a:latin typeface="Book Antiqua" pitchFamily="18" charset="0"/>
              </a:rPr>
              <a:t>  </a:t>
            </a:r>
            <a:r>
              <a:rPr lang="en-US" sz="2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  <a:hlinkClick r:id="rId2" action="ppaction://hlinksldjump"/>
              </a:rPr>
              <a:t>INTRODUCTION TO SOFTWARE ENGINEERING</a:t>
            </a:r>
            <a:endParaRPr lang="en-US" sz="26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lvl="1" algn="just"/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1.1.1   </a:t>
            </a:r>
            <a:r>
              <a:rPr lang="en-US" dirty="0">
                <a:hlinkClick r:id="rId3" action="ppaction://hlinksldjump"/>
              </a:rPr>
              <a:t>Need of Software Engineering</a:t>
            </a:r>
            <a:endParaRPr lang="en-US" dirty="0"/>
          </a:p>
          <a:p>
            <a:pPr lvl="1" algn="just"/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1.1.2</a:t>
            </a:r>
            <a:r>
              <a:rPr lang="en-US" dirty="0"/>
              <a:t>  </a:t>
            </a:r>
            <a:r>
              <a:rPr lang="en-US" dirty="0">
                <a:hlinkClick r:id="rId4" action="ppaction://hlinksldjump"/>
              </a:rPr>
              <a:t>Characteristics of Good Software</a:t>
            </a:r>
            <a:endParaRPr lang="en-US" dirty="0"/>
          </a:p>
          <a:p>
            <a:pPr lvl="1" algn="just"/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1.1.3</a:t>
            </a:r>
            <a:r>
              <a:rPr lang="en-US" dirty="0"/>
              <a:t>  </a:t>
            </a:r>
            <a:r>
              <a:rPr lang="en-US" dirty="0">
                <a:hlinkClick r:id="rId5" action="ppaction://hlinksldjump"/>
              </a:rPr>
              <a:t>Three parties are involved in software engineering</a:t>
            </a:r>
            <a:endParaRPr lang="en-US" dirty="0"/>
          </a:p>
          <a:p>
            <a:pPr lvl="1" algn="just"/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1.1.4</a:t>
            </a:r>
            <a:r>
              <a:rPr lang="en-US" dirty="0"/>
              <a:t>  </a:t>
            </a:r>
            <a:r>
              <a:rPr lang="en-US" dirty="0">
                <a:hlinkClick r:id="rId6" action="ppaction://hlinksldjump"/>
              </a:rPr>
              <a:t>Types of software</a:t>
            </a:r>
            <a:endParaRPr lang="en-US" dirty="0"/>
          </a:p>
          <a:p>
            <a:pPr lvl="1" algn="just"/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1.1.5</a:t>
            </a:r>
            <a:r>
              <a:rPr lang="en-US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   </a:t>
            </a:r>
            <a:r>
              <a:rPr lang="en-US" dirty="0">
                <a:hlinkClick r:id="rId7" action="ppaction://hlinksldjump"/>
              </a:rPr>
              <a:t>Qualities / Skills Possessed By A Good Software Engineer</a:t>
            </a:r>
            <a:endParaRPr lang="en-US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marL="0" indent="0" algn="just">
              <a:buNone/>
            </a:pPr>
            <a:r>
              <a:rPr lang="en-US" sz="2600" b="1" dirty="0">
                <a:solidFill>
                  <a:srgbClr val="FF0000"/>
                </a:solidFill>
                <a:latin typeface="Book Antiqua" pitchFamily="18" charset="0"/>
              </a:rPr>
              <a:t>1. 2</a:t>
            </a:r>
            <a:r>
              <a:rPr lang="en-US" sz="2600" dirty="0">
                <a:latin typeface="Book Antiqua" pitchFamily="18" charset="0"/>
              </a:rPr>
              <a:t>  </a:t>
            </a: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  <a:hlinkClick r:id="rId8" action="ppaction://hlinksldjump"/>
              </a:rPr>
              <a:t>SCOPE OF SOFTWARE ENGINEERING </a:t>
            </a:r>
            <a:endParaRPr lang="en-US" sz="2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1.2.1</a:t>
            </a:r>
            <a:r>
              <a:rPr lang="en-US" b="1" dirty="0">
                <a:solidFill>
                  <a:srgbClr val="7030A0"/>
                </a:solidFill>
                <a:latin typeface="Book Antiqua" pitchFamily="18" charset="0"/>
              </a:rPr>
              <a:t> </a:t>
            </a:r>
            <a:r>
              <a:rPr lang="en-US" dirty="0">
                <a:latin typeface="Book Antiqua" pitchFamily="18" charset="0"/>
              </a:rPr>
              <a:t>   </a:t>
            </a:r>
            <a:r>
              <a:rPr lang="en-US" dirty="0">
                <a:latin typeface="Book Antiqua" pitchFamily="18" charset="0"/>
                <a:hlinkClick r:id="rId9" action="ppaction://hlinksldjump"/>
              </a:rPr>
              <a:t>Historical aspects</a:t>
            </a:r>
            <a:endParaRPr lang="en-US" dirty="0"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1.2.2 </a:t>
            </a:r>
            <a:r>
              <a:rPr lang="en-US" dirty="0">
                <a:latin typeface="Book Antiqua" pitchFamily="18" charset="0"/>
              </a:rPr>
              <a:t>   </a:t>
            </a:r>
            <a:r>
              <a:rPr lang="en-US" dirty="0">
                <a:latin typeface="Book Antiqua" pitchFamily="18" charset="0"/>
                <a:hlinkClick r:id="rId10" action="ppaction://hlinksldjump"/>
              </a:rPr>
              <a:t>Economic aspects</a:t>
            </a:r>
            <a:endParaRPr lang="en-US" dirty="0"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1.2.3</a:t>
            </a:r>
            <a:r>
              <a:rPr lang="en-US" dirty="0">
                <a:latin typeface="Book Antiqua" pitchFamily="18" charset="0"/>
              </a:rPr>
              <a:t>    </a:t>
            </a:r>
            <a:r>
              <a:rPr lang="en-US" dirty="0">
                <a:latin typeface="Book Antiqua" pitchFamily="18" charset="0"/>
                <a:hlinkClick r:id="rId11" action="ppaction://hlinksldjump"/>
              </a:rPr>
              <a:t>Maintenance aspects</a:t>
            </a:r>
            <a:endParaRPr lang="en-US" dirty="0"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1.2.4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 </a:t>
            </a:r>
            <a:r>
              <a:rPr lang="en-US" dirty="0">
                <a:latin typeface="Book Antiqua" pitchFamily="18" charset="0"/>
              </a:rPr>
              <a:t>   </a:t>
            </a:r>
            <a:r>
              <a:rPr lang="en-US" dirty="0">
                <a:latin typeface="Book Antiqua" pitchFamily="18" charset="0"/>
                <a:hlinkClick r:id="rId12" action="ppaction://hlinksldjump"/>
              </a:rPr>
              <a:t>Specification and design aspects</a:t>
            </a:r>
            <a:endParaRPr lang="en-US" dirty="0"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1.2.5</a:t>
            </a:r>
            <a:r>
              <a:rPr lang="en-US" b="1" dirty="0">
                <a:solidFill>
                  <a:srgbClr val="7030A0"/>
                </a:solidFill>
                <a:latin typeface="Book Antiqua" pitchFamily="18" charset="0"/>
              </a:rPr>
              <a:t> </a:t>
            </a:r>
            <a:r>
              <a:rPr lang="en-US" dirty="0">
                <a:latin typeface="Book Antiqua" pitchFamily="18" charset="0"/>
              </a:rPr>
              <a:t>   </a:t>
            </a:r>
            <a:r>
              <a:rPr lang="en-US" dirty="0">
                <a:latin typeface="Book Antiqua" pitchFamily="18" charset="0"/>
                <a:hlinkClick r:id="rId13" action="ppaction://hlinksldjump"/>
              </a:rPr>
              <a:t>Team programming/development aspects</a:t>
            </a:r>
            <a:endParaRPr lang="en-US" dirty="0">
              <a:latin typeface="Book Antiqua" pitchFamily="18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  <a:latin typeface="Book Antiqua" pitchFamily="18" charset="0"/>
              </a:rPr>
              <a:t>1. 3</a:t>
            </a:r>
            <a:r>
              <a:rPr lang="en-US" dirty="0">
                <a:latin typeface="Book Antiqua" pitchFamily="18" charset="0"/>
              </a:rPr>
              <a:t>  </a:t>
            </a: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  <a:hlinkClick r:id="rId14" action="ppaction://hlinksldjump"/>
              </a:rPr>
              <a:t>SOFTWARE ENGINEERING A LAYERED TECHNOLOGY</a:t>
            </a:r>
            <a:endParaRPr lang="en-US" sz="2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1.3.1  </a:t>
            </a:r>
            <a:r>
              <a:rPr lang="en-US" dirty="0">
                <a:latin typeface="Book Antiqua" pitchFamily="18" charset="0"/>
              </a:rPr>
              <a:t>  </a:t>
            </a:r>
            <a:r>
              <a:rPr lang="en-US" dirty="0">
                <a:latin typeface="Book Antiqua" pitchFamily="18" charset="0"/>
                <a:hlinkClick r:id="rId15" action="ppaction://hlinksldjump"/>
              </a:rPr>
              <a:t>Processes</a:t>
            </a:r>
            <a:endParaRPr lang="en-US" dirty="0"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1.3.2</a:t>
            </a:r>
            <a:r>
              <a:rPr lang="en-US" dirty="0">
                <a:latin typeface="Book Antiqua" pitchFamily="18" charset="0"/>
              </a:rPr>
              <a:t>    </a:t>
            </a:r>
            <a:r>
              <a:rPr lang="en-US" dirty="0">
                <a:latin typeface="Book Antiqua" pitchFamily="18" charset="0"/>
                <a:hlinkClick r:id="rId16" action="ppaction://hlinksldjump"/>
              </a:rPr>
              <a:t>Methods </a:t>
            </a:r>
            <a:endParaRPr lang="en-US" dirty="0"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1.3.3  </a:t>
            </a:r>
            <a:r>
              <a:rPr lang="en-US" dirty="0">
                <a:latin typeface="Book Antiqua" pitchFamily="18" charset="0"/>
              </a:rPr>
              <a:t>  </a:t>
            </a:r>
            <a:r>
              <a:rPr lang="en-US" dirty="0">
                <a:latin typeface="Book Antiqua" pitchFamily="18" charset="0"/>
                <a:hlinkClick r:id="rId17" action="ppaction://hlinksldjump"/>
              </a:rPr>
              <a:t>Tools</a:t>
            </a:r>
            <a:endParaRPr lang="en-US" dirty="0">
              <a:latin typeface="Book Antiqua" pitchFamily="18" charset="0"/>
            </a:endParaRPr>
          </a:p>
          <a:p>
            <a:pPr marL="0" lvl="1" indent="0">
              <a:buNone/>
            </a:pPr>
            <a:r>
              <a:rPr lang="en-US" sz="2600" b="1" dirty="0">
                <a:solidFill>
                  <a:srgbClr val="FF0000"/>
                </a:solidFill>
                <a:latin typeface="Book Antiqua" pitchFamily="18" charset="0"/>
              </a:rPr>
              <a:t>1. 4</a:t>
            </a:r>
            <a:r>
              <a:rPr lang="en-US" sz="2600" dirty="0">
                <a:latin typeface="Book Antiqua" pitchFamily="18" charset="0"/>
              </a:rPr>
              <a:t>  </a:t>
            </a: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  <a:hlinkClick r:id="rId17" action="ppaction://hlinksldjump"/>
              </a:rPr>
              <a:t>SOFTWARE PROCESS MODELS </a:t>
            </a:r>
            <a:endParaRPr lang="en-US" sz="2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1.4.1 </a:t>
            </a:r>
            <a:r>
              <a:rPr lang="en-US" dirty="0">
                <a:latin typeface="Book Antiqua" pitchFamily="18" charset="0"/>
              </a:rPr>
              <a:t>   </a:t>
            </a:r>
            <a:r>
              <a:rPr lang="en-US" dirty="0">
                <a:latin typeface="Book Antiqua" pitchFamily="18" charset="0"/>
                <a:hlinkClick r:id="rId16" action="ppaction://hlinksldjump"/>
              </a:rPr>
              <a:t>Classical waterfall model</a:t>
            </a:r>
            <a:endParaRPr lang="en-US" dirty="0"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1.4.2</a:t>
            </a:r>
            <a:r>
              <a:rPr lang="en-US" dirty="0">
                <a:latin typeface="Book Antiqua" pitchFamily="18" charset="0"/>
              </a:rPr>
              <a:t>    </a:t>
            </a:r>
            <a:r>
              <a:rPr lang="en-US" dirty="0">
                <a:latin typeface="Book Antiqua" pitchFamily="18" charset="0"/>
                <a:hlinkClick r:id="rId18" action="ppaction://hlinksldjump"/>
              </a:rPr>
              <a:t>Iterative  waterfall model</a:t>
            </a:r>
            <a:endParaRPr lang="en-US" dirty="0"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1.4.3 </a:t>
            </a:r>
            <a:r>
              <a:rPr lang="en-US" dirty="0">
                <a:latin typeface="Book Antiqua" pitchFamily="18" charset="0"/>
              </a:rPr>
              <a:t>   </a:t>
            </a:r>
            <a:r>
              <a:rPr lang="en-US" dirty="0">
                <a:latin typeface="Book Antiqua" pitchFamily="18" charset="0"/>
                <a:hlinkClick r:id="rId19" action="ppaction://hlinksldjump"/>
              </a:rPr>
              <a:t>Prototyping models</a:t>
            </a:r>
            <a:endParaRPr lang="en-US" dirty="0"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1.4.4</a:t>
            </a:r>
            <a:r>
              <a:rPr lang="en-US" dirty="0">
                <a:latin typeface="Book Antiqua" pitchFamily="18" charset="0"/>
              </a:rPr>
              <a:t>    </a:t>
            </a:r>
            <a:r>
              <a:rPr lang="en-US" dirty="0">
                <a:latin typeface="Book Antiqua" pitchFamily="18" charset="0"/>
                <a:hlinkClick r:id="rId20" action="ppaction://hlinksldjump"/>
              </a:rPr>
              <a:t>Incremental models </a:t>
            </a:r>
            <a:endParaRPr lang="en-US" dirty="0"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1.4.5</a:t>
            </a:r>
            <a:r>
              <a:rPr lang="en-US" dirty="0">
                <a:latin typeface="Book Antiqua" pitchFamily="18" charset="0"/>
              </a:rPr>
              <a:t>    </a:t>
            </a:r>
            <a:r>
              <a:rPr lang="en-US" dirty="0">
                <a:latin typeface="Book Antiqua" pitchFamily="18" charset="0"/>
                <a:hlinkClick r:id="rId21" action="ppaction://hlinksldjump"/>
              </a:rPr>
              <a:t>Spiral model</a:t>
            </a:r>
            <a:endParaRPr lang="en-US" dirty="0">
              <a:latin typeface="Book Antiqua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3984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72400" cy="1143000"/>
          </a:xfrm>
        </p:spPr>
        <p:txBody>
          <a:bodyPr/>
          <a:lstStyle/>
          <a:p>
            <a:pPr algn="ctr"/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1.1.5</a:t>
            </a:r>
            <a:r>
              <a:rPr lang="en-US" sz="3600" b="1" dirty="0">
                <a:solidFill>
                  <a:schemeClr val="tx1"/>
                </a:solidFill>
                <a:latin typeface="Agency FB" pitchFamily="34" charset="0"/>
              </a:rPr>
              <a:t>  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Q U A L I T I E S / S K I L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L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S   P O S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E S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E D   B Y  A  </a:t>
            </a:r>
            <a:b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G O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O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D   S O F T W A R E  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pPr lvl="0" algn="just"/>
            <a:r>
              <a:rPr lang="en-US" sz="2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General Skill </a:t>
            </a:r>
          </a:p>
          <a:p>
            <a:pPr lvl="1" algn="just"/>
            <a:r>
              <a:rPr lang="en-US" sz="2300" dirty="0">
                <a:latin typeface="Book Antiqua" pitchFamily="18" charset="0"/>
              </a:rPr>
              <a:t>(Analytical skill, Problem solving skill, Group work skill)</a:t>
            </a:r>
          </a:p>
          <a:p>
            <a:pPr algn="just"/>
            <a:endParaRPr lang="en-US" sz="2600" dirty="0">
              <a:latin typeface="Book Antiqua" pitchFamily="18" charset="0"/>
            </a:endParaRPr>
          </a:p>
          <a:p>
            <a:pPr lvl="0" algn="just"/>
            <a:r>
              <a:rPr lang="en-US" sz="2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Programming Skill </a:t>
            </a:r>
          </a:p>
          <a:p>
            <a:pPr lvl="1" algn="just"/>
            <a:r>
              <a:rPr lang="en-US" sz="2300" dirty="0">
                <a:latin typeface="Book Antiqua" pitchFamily="18" charset="0"/>
              </a:rPr>
              <a:t>(Programming language, Data structure, Algorithm, Tools (Compiler, Debugger))</a:t>
            </a:r>
          </a:p>
          <a:p>
            <a:pPr marL="0" indent="0" algn="just">
              <a:buNone/>
            </a:pPr>
            <a:r>
              <a:rPr lang="en-US" sz="2600" dirty="0">
                <a:latin typeface="Book Antiqua" pitchFamily="18" charset="0"/>
              </a:rPr>
              <a:t> </a:t>
            </a:r>
            <a:endParaRPr lang="en-US" sz="26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lvl="0" algn="just"/>
            <a:r>
              <a:rPr lang="en-US" sz="2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Communication skill </a:t>
            </a:r>
          </a:p>
          <a:p>
            <a:pPr lvl="1" algn="just"/>
            <a:r>
              <a:rPr lang="en-US" sz="2300" dirty="0">
                <a:latin typeface="Book Antiqua" pitchFamily="18" charset="0"/>
              </a:rPr>
              <a:t>(Verbal , Written, Presentation)</a:t>
            </a:r>
          </a:p>
          <a:p>
            <a:pPr marL="0" indent="0" algn="just">
              <a:buNone/>
            </a:pPr>
            <a:r>
              <a:rPr lang="en-US" sz="2600" dirty="0">
                <a:latin typeface="Book Antiqua" pitchFamily="18" charset="0"/>
              </a:rPr>
              <a:t> </a:t>
            </a:r>
          </a:p>
          <a:p>
            <a:pPr lvl="0" algn="just"/>
            <a:r>
              <a:rPr lang="en-US" sz="2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Design Skill</a:t>
            </a:r>
          </a:p>
          <a:p>
            <a:pPr lvl="1" algn="just"/>
            <a:r>
              <a:rPr lang="en-US" sz="23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 </a:t>
            </a:r>
            <a:r>
              <a:rPr lang="en-US" sz="2300" dirty="0">
                <a:latin typeface="Book Antiqua" pitchFamily="18" charset="0"/>
              </a:rPr>
              <a:t>(s/w engineer must be familiar with several application domain)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3444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1.2 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</a:t>
            </a:r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C O P E    O F   S O F T W A R E   </a:t>
            </a:r>
            <a:b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40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sz="40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 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2200" dirty="0">
                <a:latin typeface="Book Antiqua" pitchFamily="18" charset="0"/>
              </a:rPr>
              <a:t>The scope of software engineering is extremely broad.  In general, five aspects are involved:</a:t>
            </a:r>
          </a:p>
          <a:p>
            <a:pPr marL="822960" lvl="1" indent="-457200">
              <a:buFont typeface="+mj-lt"/>
              <a:buAutoNum type="arabicPeriod"/>
            </a:pPr>
            <a:r>
              <a:rPr lang="en-US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Historical Aspects</a:t>
            </a:r>
          </a:p>
          <a:p>
            <a:pPr marL="822960" lvl="1" indent="-457200">
              <a:buFont typeface="+mj-lt"/>
              <a:buAutoNum type="arabicPeriod"/>
            </a:pPr>
            <a:r>
              <a:rPr lang="en-US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Economic Aspects</a:t>
            </a:r>
          </a:p>
          <a:p>
            <a:pPr marL="822960" lvl="1" indent="-457200">
              <a:buFont typeface="+mj-lt"/>
              <a:buAutoNum type="arabicPeriod"/>
            </a:pPr>
            <a:r>
              <a:rPr lang="en-US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Maintenance Aspects</a:t>
            </a:r>
          </a:p>
          <a:p>
            <a:pPr marL="822960" lvl="1" indent="-457200">
              <a:buFont typeface="+mj-lt"/>
              <a:buAutoNum type="arabicPeriod"/>
            </a:pPr>
            <a:r>
              <a:rPr lang="en-US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Requirements, Analysis, and Design Aspects</a:t>
            </a:r>
          </a:p>
          <a:p>
            <a:pPr marL="822960" lvl="1" indent="-457200">
              <a:buFont typeface="+mj-lt"/>
              <a:buAutoNum type="arabicPeriod"/>
            </a:pPr>
            <a:r>
              <a:rPr lang="en-US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Team Development Aspects</a:t>
            </a:r>
          </a:p>
          <a:p>
            <a:endParaRPr lang="en-US" dirty="0">
              <a:latin typeface="Book Antiqua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5785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 algn="l" rtl="0">
              <a:spcBef>
                <a:spcPct val="0"/>
              </a:spcBef>
            </a:pP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H I S T O R I C A L  A S P E C T S</a:t>
            </a:r>
            <a:br>
              <a:rPr lang="en-US" sz="1600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772400" cy="4873752"/>
          </a:xfrm>
        </p:spPr>
        <p:txBody>
          <a:bodyPr>
            <a:normAutofit/>
          </a:bodyPr>
          <a:lstStyle/>
          <a:p>
            <a:pPr lvl="0" algn="just"/>
            <a:r>
              <a:rPr lang="en-US" sz="2200" dirty="0">
                <a:latin typeface="Book Antiqua" pitchFamily="18" charset="0"/>
              </a:rPr>
              <a:t>Software engineering cannot be considered as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engineered</a:t>
            </a:r>
            <a:r>
              <a:rPr lang="en-US" sz="2200" dirty="0">
                <a:latin typeface="Book Antiqua" pitchFamily="18" charset="0"/>
              </a:rPr>
              <a:t> since an unacceptably large proportion of software products still are being:</a:t>
            </a:r>
          </a:p>
          <a:p>
            <a:pPr algn="just"/>
            <a:endParaRPr lang="en-US" sz="2200" dirty="0">
              <a:latin typeface="Book Antiqua" pitchFamily="18" charset="0"/>
            </a:endParaRPr>
          </a:p>
          <a:p>
            <a:pPr lvl="1" algn="just"/>
            <a:r>
              <a:rPr lang="en-US" sz="2200" dirty="0">
                <a:latin typeface="Book Antiqua" pitchFamily="18" charset="0"/>
              </a:rPr>
              <a:t>Delivered late</a:t>
            </a:r>
          </a:p>
          <a:p>
            <a:pPr lvl="1" algn="just"/>
            <a:r>
              <a:rPr lang="en-US" sz="2200" dirty="0">
                <a:latin typeface="Book Antiqua" pitchFamily="18" charset="0"/>
              </a:rPr>
              <a:t>Over budget</a:t>
            </a:r>
          </a:p>
          <a:p>
            <a:pPr lvl="1" algn="just"/>
            <a:r>
              <a:rPr lang="en-US" sz="2200" dirty="0">
                <a:latin typeface="Book Antiqua" pitchFamily="18" charset="0"/>
              </a:rPr>
              <a:t>With residual faults</a:t>
            </a:r>
          </a:p>
          <a:p>
            <a:pPr algn="just"/>
            <a:endParaRPr lang="en-US" sz="2200" dirty="0">
              <a:latin typeface="Book Antiqua" pitchFamily="18" charset="0"/>
            </a:endParaRPr>
          </a:p>
          <a:p>
            <a:pPr lvl="0" algn="just"/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Solution</a:t>
            </a:r>
            <a:r>
              <a:rPr lang="en-US" sz="2200" dirty="0">
                <a:latin typeface="Book Antiqua" pitchFamily="18" charset="0"/>
              </a:rPr>
              <a:t>: A software engineer has to acquire a broad range of</a:t>
            </a:r>
            <a:r>
              <a:rPr lang="en-US" sz="2200" dirty="0">
                <a:solidFill>
                  <a:srgbClr val="FF0000"/>
                </a:solidFill>
                <a:latin typeface="Book Antiqua" pitchFamily="18" charset="0"/>
              </a:rPr>
              <a:t>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skills</a:t>
            </a:r>
            <a:r>
              <a:rPr lang="en-US" sz="2200" dirty="0">
                <a:latin typeface="Book Antiqua" pitchFamily="18" charset="0"/>
              </a:rPr>
              <a:t>, both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technical</a:t>
            </a:r>
            <a:r>
              <a:rPr lang="en-US" sz="2200" dirty="0">
                <a:latin typeface="Book Antiqua" pitchFamily="18" charset="0"/>
              </a:rPr>
              <a:t> and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managerial</a:t>
            </a:r>
            <a:r>
              <a:rPr lang="en-US" sz="2200" dirty="0">
                <a:latin typeface="Book Antiqua" pitchFamily="18" charset="0"/>
              </a:rPr>
              <a:t>. </a:t>
            </a:r>
          </a:p>
          <a:p>
            <a:pPr lvl="1" algn="just"/>
            <a:r>
              <a:rPr lang="en-US" sz="1900" dirty="0">
                <a:latin typeface="Book Antiqua" pitchFamily="18" charset="0"/>
              </a:rPr>
              <a:t>These skills have to be applied to: </a:t>
            </a:r>
            <a:r>
              <a:rPr lang="en-US" sz="19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Programming</a:t>
            </a:r>
            <a:r>
              <a:rPr lang="en-US" sz="1900" dirty="0">
                <a:latin typeface="Book Antiqua" pitchFamily="18" charset="0"/>
              </a:rPr>
              <a:t>; and Every step of </a:t>
            </a:r>
            <a:r>
              <a:rPr lang="en-US" sz="19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software production</a:t>
            </a:r>
            <a:r>
              <a:rPr lang="en-US" sz="1900" dirty="0">
                <a:latin typeface="Book Antiqua" pitchFamily="18" charset="0"/>
              </a:rPr>
              <a:t>, from requirements to </a:t>
            </a:r>
            <a:r>
              <a:rPr lang="en-US" sz="19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post-delivery</a:t>
            </a:r>
            <a:r>
              <a:rPr lang="en-US" sz="1900" dirty="0">
                <a:latin typeface="Book Antiqua" pitchFamily="18" charset="0"/>
              </a:rPr>
              <a:t> maintenance.</a:t>
            </a:r>
          </a:p>
          <a:p>
            <a:endParaRPr lang="en-US" dirty="0">
              <a:latin typeface="Book Antiqua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32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3276600"/>
            <a:ext cx="3048000" cy="685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5629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 algn="l" rtl="0">
              <a:spcBef>
                <a:spcPct val="0"/>
              </a:spcBef>
            </a:pP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 C O N O M I C   A S P E C T S</a:t>
            </a:r>
            <a:br>
              <a:rPr lang="en-US" sz="1600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lvl="0" algn="just"/>
            <a:r>
              <a:rPr lang="en-US" sz="2200" dirty="0">
                <a:latin typeface="Book Antiqua" pitchFamily="18" charset="0"/>
              </a:rPr>
              <a:t>Applying economic principles to software engineering requires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client </a:t>
            </a:r>
            <a:r>
              <a:rPr lang="en-US" sz="2200" dirty="0">
                <a:latin typeface="Book Antiqua" pitchFamily="18" charset="0"/>
              </a:rPr>
              <a:t>to choose techniques that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reduce long-term costs</a:t>
            </a:r>
            <a:r>
              <a:rPr lang="en-US" sz="2200" dirty="0">
                <a:latin typeface="Book Antiqua" pitchFamily="18" charset="0"/>
              </a:rPr>
              <a:t> in terms of the economic sense.</a:t>
            </a:r>
          </a:p>
          <a:p>
            <a:pPr algn="just"/>
            <a:endParaRPr lang="en-US" sz="2200" dirty="0">
              <a:latin typeface="Book Antiqua" pitchFamily="18" charset="0"/>
            </a:endParaRPr>
          </a:p>
          <a:p>
            <a:pPr lvl="0" algn="just"/>
            <a:r>
              <a:rPr lang="en-US" sz="2200" dirty="0">
                <a:latin typeface="Book Antiqua" pitchFamily="18" charset="0"/>
              </a:rPr>
              <a:t>The cost of introducing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new technology</a:t>
            </a:r>
            <a:r>
              <a:rPr lang="en-US" sz="2200" dirty="0">
                <a:latin typeface="Book Antiqua" pitchFamily="18" charset="0"/>
              </a:rPr>
              <a:t> into an organization includes: </a:t>
            </a:r>
          </a:p>
          <a:p>
            <a:pPr lvl="1" algn="just"/>
            <a:r>
              <a:rPr lang="en-US" sz="1900" dirty="0">
                <a:latin typeface="Book Antiqua" pitchFamily="18" charset="0"/>
              </a:rPr>
              <a:t>Training cost</a:t>
            </a:r>
          </a:p>
          <a:p>
            <a:pPr lvl="1" algn="just"/>
            <a:r>
              <a:rPr lang="en-US" sz="1900" dirty="0">
                <a:latin typeface="Book Antiqua" pitchFamily="18" charset="0"/>
              </a:rPr>
              <a:t>Unable to do productive work when attending the class.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8096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 algn="l" rtl="0">
              <a:spcBef>
                <a:spcPct val="0"/>
              </a:spcBef>
            </a:pP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M A I N T E N A N C E   A S P E C T S</a:t>
            </a:r>
            <a:br>
              <a:rPr lang="en-US" sz="1600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 algn="just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Classical View of Maintenance:</a:t>
            </a:r>
            <a:endParaRPr lang="en-US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algn="just"/>
            <a:r>
              <a:rPr 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Development-then-maintenance model.</a:t>
            </a:r>
            <a:endParaRPr lang="en-US" sz="2200" dirty="0">
              <a:latin typeface="Book Antiqua" pitchFamily="18" charset="0"/>
            </a:endParaRPr>
          </a:p>
          <a:p>
            <a:pPr lvl="0" algn="just"/>
            <a:r>
              <a:rPr lang="en-US" sz="2200" dirty="0">
                <a:latin typeface="Book Antiqua" pitchFamily="18" charset="0"/>
              </a:rPr>
              <a:t>But this model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is unrealistic </a:t>
            </a:r>
            <a:r>
              <a:rPr lang="en-US" sz="2200" dirty="0">
                <a:latin typeface="Book Antiqua" pitchFamily="18" charset="0"/>
              </a:rPr>
              <a:t>due to:</a:t>
            </a:r>
          </a:p>
          <a:p>
            <a:pPr lvl="1" algn="just"/>
            <a:r>
              <a:rPr lang="en-US" sz="2000" dirty="0">
                <a:latin typeface="Book Antiqua" pitchFamily="18" charset="0"/>
              </a:rPr>
              <a:t>During the development, the </a:t>
            </a:r>
            <a:r>
              <a:rPr lang="en-US" sz="2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client’s requirements </a:t>
            </a:r>
            <a:r>
              <a:rPr lang="en-US" sz="2000" dirty="0">
                <a:latin typeface="Book Antiqua" pitchFamily="18" charset="0"/>
              </a:rPr>
              <a:t>may change. This leads to the changes in the </a:t>
            </a:r>
            <a:r>
              <a:rPr lang="en-US" sz="2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specification</a:t>
            </a:r>
            <a:r>
              <a:rPr lang="en-US" sz="2000" dirty="0">
                <a:latin typeface="Book Antiqua" pitchFamily="18" charset="0"/>
              </a:rPr>
              <a:t> and </a:t>
            </a:r>
            <a:r>
              <a:rPr lang="en-US" sz="2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design.</a:t>
            </a:r>
          </a:p>
          <a:p>
            <a:pPr lvl="1" algn="just"/>
            <a:r>
              <a:rPr lang="en-US" sz="2000" dirty="0">
                <a:latin typeface="Book Antiqua" pitchFamily="18" charset="0"/>
              </a:rPr>
              <a:t>Developers try to reuse parts of existing software products in the software product to be constructed.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9747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M A I N T E N A N C E   A S P E C T 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algn="just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Modern view of Maintenance:</a:t>
            </a:r>
          </a:p>
          <a:p>
            <a:pPr lvl="0" algn="just"/>
            <a:r>
              <a:rPr lang="en-US" sz="2200" dirty="0">
                <a:latin typeface="Book Antiqua" pitchFamily="18" charset="0"/>
              </a:rPr>
              <a:t> It is the process that occurs when “software undergoes modifications to code and associated documentation due to a problem or the need for improvement or adaptation”.</a:t>
            </a:r>
          </a:p>
          <a:p>
            <a:pPr algn="just"/>
            <a:endParaRPr lang="en-US" sz="2200" dirty="0">
              <a:latin typeface="Book Antiqua" pitchFamily="18" charset="0"/>
            </a:endParaRPr>
          </a:p>
          <a:p>
            <a:pPr lvl="0" algn="just"/>
            <a:r>
              <a:rPr lang="en-US" sz="2200" dirty="0">
                <a:latin typeface="Book Antiqua" pitchFamily="18" charset="0"/>
              </a:rPr>
              <a:t>That is, maintenance occurs whenever 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fault is fixed </a:t>
            </a:r>
            <a:r>
              <a:rPr lang="en-US" sz="2200" dirty="0">
                <a:latin typeface="Book Antiqua" pitchFamily="18" charset="0"/>
              </a:rPr>
              <a:t>or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requirements change</a:t>
            </a:r>
            <a:r>
              <a:rPr lang="en-US" sz="2200" dirty="0">
                <a:latin typeface="Book Antiqua" pitchFamily="18" charset="0"/>
              </a:rPr>
              <a:t>, irrespective of whether this takes place before or after installation of the product.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710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96200" cy="1143000"/>
          </a:xfrm>
        </p:spPr>
        <p:txBody>
          <a:bodyPr/>
          <a:lstStyle/>
          <a:p>
            <a:pPr lvl="2" algn="l" rtl="0">
              <a:spcBef>
                <a:spcPct val="0"/>
              </a:spcBef>
            </a:pPr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R E Q U I R E M E N T S,  A N A L Y S I S   A N D   </a:t>
            </a:r>
            <a:r>
              <a:rPr lang="en-US" sz="24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D</a:t>
            </a:r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E S I G N   A S P E C T S</a:t>
            </a:r>
            <a:br>
              <a:rPr lang="en-US" sz="1600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 fontScale="92500" lnSpcReduction="20000"/>
          </a:bodyPr>
          <a:lstStyle/>
          <a:p>
            <a:pPr lvl="0" algn="just"/>
            <a:r>
              <a:rPr lang="en-US" dirty="0">
                <a:latin typeface="Book Antiqua" pitchFamily="18" charset="0"/>
              </a:rPr>
              <a:t>The earlier we correct a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fault, the better</a:t>
            </a:r>
            <a:r>
              <a:rPr lang="en-US" dirty="0">
                <a:latin typeface="Book Antiqua" pitchFamily="18" charset="0"/>
              </a:rPr>
              <a:t>. That is, the cost of correcting a fault increases steeply since it is directly related to what has to be done to correct a fault.</a:t>
            </a:r>
          </a:p>
          <a:p>
            <a:pPr algn="just"/>
            <a:endParaRPr lang="en-US" dirty="0">
              <a:latin typeface="Book Antiqua" pitchFamily="18" charset="0"/>
            </a:endParaRPr>
          </a:p>
          <a:p>
            <a:pPr lvl="0" algn="just"/>
            <a:r>
              <a:rPr lang="en-US" dirty="0">
                <a:latin typeface="Book Antiqua" pitchFamily="18" charset="0"/>
              </a:rPr>
              <a:t>If the mistake is made while eliciting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requirements</a:t>
            </a:r>
            <a:r>
              <a:rPr lang="en-US" dirty="0">
                <a:latin typeface="Book Antiqua" pitchFamily="18" charset="0"/>
              </a:rPr>
              <a:t>, the resulting fault will probably also appear in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specifications</a:t>
            </a:r>
            <a:r>
              <a:rPr lang="en-US" dirty="0">
                <a:latin typeface="Book Antiqua" pitchFamily="18" charset="0"/>
              </a:rPr>
              <a:t>,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design</a:t>
            </a:r>
            <a:r>
              <a:rPr lang="en-US" dirty="0">
                <a:latin typeface="Book Antiqua" pitchFamily="18" charset="0"/>
              </a:rPr>
              <a:t>, and the code.</a:t>
            </a:r>
          </a:p>
          <a:p>
            <a:pPr algn="just"/>
            <a:endParaRPr lang="en-US" dirty="0">
              <a:latin typeface="Book Antiqua" pitchFamily="18" charset="0"/>
            </a:endParaRPr>
          </a:p>
          <a:p>
            <a:pPr algn="just"/>
            <a:endParaRPr lang="en-US" dirty="0">
              <a:latin typeface="Book Antiqua" pitchFamily="18" charset="0"/>
            </a:endParaRPr>
          </a:p>
          <a:p>
            <a:pPr lvl="0" algn="just"/>
            <a:r>
              <a:rPr lang="en-US" dirty="0">
                <a:latin typeface="Book Antiqua" pitchFamily="18" charset="0"/>
              </a:rPr>
              <a:t>It is crucial to check that making the change has not created a new problem elsewhere in the product. All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relevant documentation</a:t>
            </a:r>
            <a:r>
              <a:rPr lang="en-US" dirty="0">
                <a:latin typeface="Book Antiqua" pitchFamily="18" charset="0"/>
              </a:rPr>
              <a:t>, including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manuals</a:t>
            </a:r>
            <a:r>
              <a:rPr lang="en-US" dirty="0">
                <a:latin typeface="Book Antiqua" pitchFamily="18" charset="0"/>
              </a:rPr>
              <a:t>, needs to be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updated.</a:t>
            </a:r>
          </a:p>
          <a:p>
            <a:pPr algn="just"/>
            <a:endParaRPr lang="en-US" dirty="0">
              <a:latin typeface="Book Antiqua" pitchFamily="18" charset="0"/>
            </a:endParaRPr>
          </a:p>
          <a:p>
            <a:pPr lvl="0" algn="just"/>
            <a:r>
              <a:rPr lang="en-US" dirty="0">
                <a:latin typeface="Book Antiqua" pitchFamily="18" charset="0"/>
              </a:rPr>
              <a:t>The corrected product must be delivered and reinstalled.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4360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 </a:t>
            </a:r>
            <a:br>
              <a:rPr lang="en-US" dirty="0"/>
            </a:br>
            <a:br>
              <a:rPr lang="en-US" dirty="0"/>
            </a:br>
            <a:r>
              <a:rPr lang="en-US" dirty="0"/>
              <a:t> </a:t>
            </a:r>
            <a:br>
              <a:rPr lang="en-US" dirty="0"/>
            </a:br>
            <a:r>
              <a:rPr lang="en-US" dirty="0"/>
              <a:t> </a:t>
            </a:r>
            <a:br>
              <a:rPr lang="en-US" dirty="0"/>
            </a:br>
            <a:br>
              <a:rPr lang="en-US" dirty="0"/>
            </a:br>
            <a:r>
              <a:rPr lang="en-US" dirty="0"/>
              <a:t> </a:t>
            </a:r>
            <a:br>
              <a:rPr lang="en-US" dirty="0"/>
            </a:br>
            <a:br>
              <a:rPr lang="en-US" dirty="0"/>
            </a:br>
            <a:r>
              <a:rPr lang="en-US" sz="27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 E A M   D E V E L O P M E N T   A S P E C T S</a:t>
            </a: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lvl="0" algn="just"/>
            <a:r>
              <a:rPr lang="en-US" sz="2200" dirty="0">
                <a:latin typeface="Book Antiqua" pitchFamily="18" charset="0"/>
              </a:rPr>
              <a:t>Team development leads to interface problems among code components and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communication problems </a:t>
            </a:r>
            <a:r>
              <a:rPr lang="en-US" sz="2200" dirty="0">
                <a:latin typeface="Book Antiqua" pitchFamily="18" charset="0"/>
              </a:rPr>
              <a:t>among team members. </a:t>
            </a:r>
          </a:p>
          <a:p>
            <a:pPr algn="just"/>
            <a:endParaRPr lang="en-US" sz="2200" dirty="0">
              <a:latin typeface="Book Antiqua" pitchFamily="18" charset="0"/>
            </a:endParaRPr>
          </a:p>
          <a:p>
            <a:pPr lvl="0" algn="just"/>
            <a:r>
              <a:rPr lang="en-US" sz="2200" dirty="0">
                <a:latin typeface="Book Antiqua" pitchFamily="18" charset="0"/>
              </a:rPr>
              <a:t>Unless the team is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properly organized</a:t>
            </a:r>
            <a:r>
              <a:rPr lang="en-US" sz="2200" dirty="0">
                <a:latin typeface="Book Antiqua" pitchFamily="18" charset="0"/>
              </a:rPr>
              <a:t>, an inordinate amount of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time can be wasted </a:t>
            </a:r>
            <a:r>
              <a:rPr lang="en-US" sz="2200" dirty="0">
                <a:latin typeface="Book Antiqua" pitchFamily="18" charset="0"/>
              </a:rPr>
              <a:t>in conferences between team members. </a:t>
            </a:r>
          </a:p>
          <a:p>
            <a:pPr algn="just"/>
            <a:endParaRPr lang="en-US" sz="2200" dirty="0">
              <a:latin typeface="Book Antiqua" pitchFamily="18" charset="0"/>
            </a:endParaRPr>
          </a:p>
          <a:p>
            <a:pPr lvl="0" algn="just"/>
            <a:r>
              <a:rPr lang="en-US" sz="2200" dirty="0">
                <a:latin typeface="Book Antiqua" pitchFamily="18" charset="0"/>
              </a:rPr>
              <a:t> It also includes human aspects, such as team organization,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economic aspects</a:t>
            </a:r>
            <a:r>
              <a:rPr lang="en-US" sz="2200" dirty="0">
                <a:latin typeface="Book Antiqua" pitchFamily="18" charset="0"/>
              </a:rPr>
              <a:t>, and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legal aspects</a:t>
            </a:r>
            <a:r>
              <a:rPr lang="en-US" sz="2200" dirty="0">
                <a:latin typeface="Book Antiqua" pitchFamily="18" charset="0"/>
              </a:rPr>
              <a:t>, such as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copyright law.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451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96200" cy="1143000"/>
          </a:xfrm>
        </p:spPr>
        <p:txBody>
          <a:bodyPr>
            <a:noAutofit/>
          </a:bodyPr>
          <a:lstStyle/>
          <a:p>
            <a:pPr algn="ctr"/>
            <a:br>
              <a:rPr lang="en-US" sz="2800" b="1" dirty="0">
                <a:latin typeface="Book Antiqua" pitchFamily="18" charset="0"/>
              </a:rPr>
            </a:br>
            <a:b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F T W A R E  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   A  L A Y E R E D </a:t>
            </a:r>
            <a:b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 E C H N O L O G 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38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676400"/>
            <a:ext cx="7391400" cy="4426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223655" y="6102927"/>
            <a:ext cx="4405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Fig: </a:t>
            </a:r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engineering layers</a:t>
            </a:r>
          </a:p>
        </p:txBody>
      </p:sp>
    </p:spTree>
    <p:extLst>
      <p:ext uri="{BB962C8B-B14F-4D97-AF65-F5344CB8AC3E}">
        <p14:creationId xmlns:p14="http://schemas.microsoft.com/office/powerpoint/2010/main" val="80311668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F T W A R E   E N G I N E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   A  L A Y E R E D </a:t>
            </a:r>
            <a:b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 E C H N O L O G 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/>
          </a:bodyPr>
          <a:lstStyle/>
          <a:p>
            <a:pPr algn="just"/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quality focus : </a:t>
            </a:r>
            <a:endParaRPr lang="en-US" sz="2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 algn="just"/>
            <a:r>
              <a:rPr lang="en-US" sz="2200" dirty="0"/>
              <a:t>Any engineering approach must rest on 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quality</a:t>
            </a:r>
            <a:r>
              <a:rPr lang="en-US" sz="2200" dirty="0"/>
              <a:t>.</a:t>
            </a:r>
          </a:p>
          <a:p>
            <a:pPr lvl="1" algn="just"/>
            <a:r>
              <a:rPr lang="en-US" sz="2200" dirty="0"/>
              <a:t>The "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Bed Rock</a:t>
            </a:r>
            <a:r>
              <a:rPr lang="en-US" sz="2200" dirty="0"/>
              <a:t>" that supports software Engineering is </a:t>
            </a:r>
            <a:r>
              <a:rPr lang="en-US" sz="2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Quality Focus</a:t>
            </a:r>
            <a:r>
              <a:rPr lang="en-US" sz="2200" dirty="0"/>
              <a:t>. </a:t>
            </a:r>
          </a:p>
          <a:p>
            <a:pPr algn="just"/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Process :</a:t>
            </a:r>
            <a:endParaRPr lang="en-US" sz="2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 algn="just"/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Foundation</a:t>
            </a:r>
            <a:r>
              <a:rPr lang="en-US" sz="2200" dirty="0"/>
              <a:t> for Software Engineering is the </a:t>
            </a:r>
            <a:r>
              <a:rPr lang="en-US" sz="2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Process Layer</a:t>
            </a:r>
            <a:r>
              <a:rPr lang="en-US" sz="22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</a:p>
          <a:p>
            <a:pPr lvl="1" algn="just"/>
            <a:r>
              <a:rPr lang="en-US" sz="2200" dirty="0"/>
              <a:t>Software Engineering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process</a:t>
            </a:r>
            <a:r>
              <a:rPr lang="en-US" sz="2200" dirty="0"/>
              <a:t> is the </a:t>
            </a:r>
            <a:r>
              <a:rPr 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GLUE</a:t>
            </a:r>
            <a:r>
              <a:rPr lang="en-US" sz="2200" dirty="0"/>
              <a:t> that holds all the technology layers together and enables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timely development </a:t>
            </a:r>
            <a:r>
              <a:rPr lang="en-US" sz="2200" dirty="0"/>
              <a:t>of computer software.</a:t>
            </a:r>
          </a:p>
          <a:p>
            <a:pPr lvl="1" algn="just"/>
            <a:r>
              <a:rPr lang="en-US" sz="2200" dirty="0"/>
              <a:t>It forms the base for management control of software project.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081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8486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1.1</a:t>
            </a:r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I N T R O D U C T I O N   T O  S O F T W A R E   </a:t>
            </a:r>
            <a:b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40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sz="40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077200" cy="4873752"/>
          </a:xfrm>
        </p:spPr>
        <p:txBody>
          <a:bodyPr/>
          <a:lstStyle/>
          <a:p>
            <a:pPr lvl="0" algn="just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Software</a:t>
            </a:r>
            <a:r>
              <a:rPr lang="en-US" b="1" dirty="0">
                <a:latin typeface="Book Antiqua" pitchFamily="18" charset="0"/>
              </a:rPr>
              <a:t> </a:t>
            </a:r>
            <a:r>
              <a:rPr lang="en-US" dirty="0">
                <a:latin typeface="Book Antiqua" pitchFamily="18" charset="0"/>
              </a:rPr>
              <a:t>is more than just a </a:t>
            </a: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program code</a:t>
            </a:r>
            <a:r>
              <a:rPr lang="en-US" dirty="0">
                <a:latin typeface="Book Antiqua" pitchFamily="18" charset="0"/>
              </a:rPr>
              <a:t>. </a:t>
            </a:r>
          </a:p>
          <a:p>
            <a:pPr lvl="0" algn="just"/>
            <a:r>
              <a:rPr lang="en-US" dirty="0">
                <a:latin typeface="Book Antiqua" pitchFamily="18" charset="0"/>
              </a:rPr>
              <a:t>A program is an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executable code</a:t>
            </a:r>
            <a:r>
              <a:rPr lang="en-US" dirty="0">
                <a:latin typeface="Book Antiqua" pitchFamily="18" charset="0"/>
              </a:rPr>
              <a:t>, which serves some computational purpose. </a:t>
            </a:r>
          </a:p>
          <a:p>
            <a:pPr algn="just"/>
            <a:r>
              <a:rPr lang="en-US" dirty="0">
                <a:latin typeface="Book Antiqua" pitchFamily="18" charset="0"/>
              </a:rPr>
              <a:t>Software is considered to be a collection of executable programming code, associated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libraries</a:t>
            </a:r>
            <a:r>
              <a:rPr lang="en-US" dirty="0">
                <a:latin typeface="Book Antiqua" pitchFamily="18" charset="0"/>
              </a:rPr>
              <a:t> and </a:t>
            </a:r>
            <a:r>
              <a:rPr lang="en-US" b="1" i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  <a:hlinkClick r:id="rId2" action="ppaction://hlinksldjump"/>
              </a:rPr>
              <a:t>documentations</a:t>
            </a:r>
            <a:r>
              <a:rPr lang="en-US" dirty="0">
                <a:latin typeface="Book Antiqua" pitchFamily="18" charset="0"/>
              </a:rPr>
              <a:t>.</a:t>
            </a:r>
          </a:p>
          <a:p>
            <a:pPr algn="just"/>
            <a:r>
              <a:rPr lang="en-US" dirty="0">
                <a:latin typeface="Book Antiqua" pitchFamily="18" charset="0"/>
              </a:rPr>
              <a:t> Software, when made for a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specific requirement </a:t>
            </a:r>
            <a:r>
              <a:rPr lang="en-US" dirty="0">
                <a:latin typeface="Book Antiqua" pitchFamily="18" charset="0"/>
              </a:rPr>
              <a:t>is called </a:t>
            </a:r>
            <a:r>
              <a:rPr lang="en-US" b="1" dirty="0">
                <a:latin typeface="Book Antiqua" pitchFamily="18" charset="0"/>
              </a:rPr>
              <a:t>software product</a:t>
            </a:r>
            <a:endParaRPr lang="en-US" dirty="0">
              <a:latin typeface="Book Antiqua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0299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F T W A R E   </a:t>
            </a:r>
            <a:r>
              <a:rPr lang="en-US" sz="32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sz="32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   A  L A Y E R E D </a:t>
            </a:r>
            <a:b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 E C H N O L O G 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Methods:</a:t>
            </a:r>
            <a:endParaRPr lang="en-US" sz="2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lvl="1" algn="just"/>
            <a:r>
              <a:rPr lang="en-US" sz="2200" dirty="0">
                <a:latin typeface="Book Antiqua" pitchFamily="18" charset="0"/>
              </a:rPr>
              <a:t>Software Engineering </a:t>
            </a:r>
            <a:r>
              <a:rPr lang="en-US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methods</a:t>
            </a:r>
            <a:r>
              <a:rPr lang="en-US" sz="2200" b="1" i="1" dirty="0">
                <a:latin typeface="Book Antiqua" pitchFamily="18" charset="0"/>
              </a:rPr>
              <a:t> </a:t>
            </a:r>
            <a:r>
              <a:rPr lang="en-US" sz="2200" dirty="0">
                <a:latin typeface="Book Antiqua" pitchFamily="18" charset="0"/>
              </a:rPr>
              <a:t>provide the "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Technical Questions</a:t>
            </a:r>
            <a:r>
              <a:rPr lang="en-US" sz="2200" dirty="0">
                <a:latin typeface="Book Antiqua" pitchFamily="18" charset="0"/>
              </a:rPr>
              <a:t>" for building Software.</a:t>
            </a:r>
          </a:p>
          <a:p>
            <a:pPr lvl="1" algn="just"/>
            <a:r>
              <a:rPr lang="en-US" sz="2200" dirty="0">
                <a:latin typeface="Book Antiqua" pitchFamily="18" charset="0"/>
              </a:rPr>
              <a:t>Methods contain a broad array of tasks that include communication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requirement analysis</a:t>
            </a:r>
            <a:r>
              <a:rPr lang="en-US" sz="2200" dirty="0">
                <a:latin typeface="Book Antiqua" pitchFamily="18" charset="0"/>
              </a:rPr>
              <a:t>,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design modeling, program construction testing and support</a:t>
            </a:r>
            <a:r>
              <a:rPr lang="en-US" sz="2200" dirty="0">
                <a:latin typeface="Book Antiqua" pitchFamily="18" charset="0"/>
              </a:rPr>
              <a:t>.</a:t>
            </a:r>
          </a:p>
          <a:p>
            <a:pPr algn="just"/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Tools: </a:t>
            </a:r>
            <a:endParaRPr lang="en-US" sz="2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lvl="1" algn="just"/>
            <a:r>
              <a:rPr lang="en-US" sz="2200" dirty="0">
                <a:latin typeface="Book Antiqua" pitchFamily="18" charset="0"/>
              </a:rPr>
              <a:t>Software engineering 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tools</a:t>
            </a:r>
            <a:r>
              <a:rPr lang="en-US" sz="2200" dirty="0">
                <a:latin typeface="Book Antiqua" pitchFamily="18" charset="0"/>
              </a:rPr>
              <a:t> provide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automated</a:t>
            </a:r>
            <a:r>
              <a:rPr lang="en-US" sz="2200" dirty="0">
                <a:latin typeface="Book Antiqua" pitchFamily="18" charset="0"/>
              </a:rPr>
              <a:t> or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semi-automated</a:t>
            </a:r>
            <a:r>
              <a:rPr lang="en-US" sz="2200" dirty="0">
                <a:latin typeface="Book Antiqua" pitchFamily="18" charset="0"/>
              </a:rPr>
              <a:t> support for the "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Process</a:t>
            </a:r>
            <a:r>
              <a:rPr lang="en-US" sz="2200" dirty="0">
                <a:latin typeface="Book Antiqua" pitchFamily="18" charset="0"/>
              </a:rPr>
              <a:t>" and the "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Methods</a:t>
            </a:r>
            <a:r>
              <a:rPr lang="en-US" sz="2200" dirty="0">
                <a:latin typeface="Book Antiqua" pitchFamily="18" charset="0"/>
              </a:rPr>
              <a:t>".</a:t>
            </a:r>
          </a:p>
          <a:p>
            <a:pPr lvl="1" algn="just"/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Tools </a:t>
            </a:r>
            <a:r>
              <a:rPr lang="en-US" sz="2200" dirty="0">
                <a:latin typeface="Book Antiqua" pitchFamily="18" charset="0"/>
              </a:rPr>
              <a:t>are integrated so that information created by one tool can be used by another.</a:t>
            </a:r>
          </a:p>
          <a:p>
            <a:pPr lvl="1" algn="just"/>
            <a:r>
              <a:rPr lang="en-US" sz="2200" dirty="0">
                <a:latin typeface="Book Antiqua" pitchFamily="18" charset="0"/>
              </a:rPr>
              <a:t>E.g.: CASE tools</a:t>
            </a:r>
          </a:p>
          <a:p>
            <a:endParaRPr lang="en-US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5458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72400" cy="1143000"/>
          </a:xfrm>
        </p:spPr>
        <p:txBody>
          <a:bodyPr>
            <a:normAutofit fontScale="90000"/>
          </a:bodyPr>
          <a:lstStyle/>
          <a:p>
            <a:pPr algn="ctr"/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br>
              <a:rPr lang="en-US" dirty="0">
                <a:latin typeface="Book Antiqua" pitchFamily="18" charset="0"/>
              </a:rPr>
            </a:br>
            <a:r>
              <a:rPr lang="en-US" sz="4000" dirty="0">
                <a:solidFill>
                  <a:schemeClr val="tx1"/>
                </a:solidFill>
                <a:latin typeface="Book Antiqua" pitchFamily="18" charset="0"/>
              </a:rPr>
              <a:t>	</a:t>
            </a:r>
            <a:br>
              <a:rPr lang="en-US" sz="3600" dirty="0">
                <a:latin typeface="Book Antiqua" pitchFamily="18" charset="0"/>
              </a:rPr>
            </a:br>
            <a:r>
              <a:rPr lang="en-US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F T W A R E   P R O C E S </a:t>
            </a:r>
            <a:r>
              <a:rPr lang="en-US" sz="3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</a:t>
            </a:r>
            <a:r>
              <a:rPr lang="en-US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M O D E L S  [ 1 ]</a:t>
            </a:r>
            <a:endParaRPr lang="en-US" sz="3100" dirty="0">
              <a:latin typeface="Book Antiqua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752600"/>
            <a:ext cx="7696200" cy="4721352"/>
          </a:xfrm>
        </p:spPr>
        <p:txBody>
          <a:bodyPr>
            <a:normAutofit/>
          </a:bodyPr>
          <a:lstStyle/>
          <a:p>
            <a:pPr algn="just"/>
            <a:r>
              <a:rPr lang="en-US" sz="2200" dirty="0">
                <a:latin typeface="Book Antiqua" pitchFamily="18" charset="0"/>
              </a:rPr>
              <a:t>A software life cycle model (also called 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process model</a:t>
            </a:r>
            <a:r>
              <a:rPr lang="en-US" sz="2200" dirty="0">
                <a:latin typeface="Book Antiqua" pitchFamily="18" charset="0"/>
              </a:rPr>
              <a:t>) is a 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descriptive</a:t>
            </a:r>
            <a:r>
              <a:rPr lang="en-US" sz="2200" dirty="0">
                <a:latin typeface="Book Antiqua" pitchFamily="18" charset="0"/>
              </a:rPr>
              <a:t> and 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diagrammatic</a:t>
            </a:r>
            <a:r>
              <a:rPr lang="en-US" sz="2200" dirty="0">
                <a:latin typeface="Book Antiqua" pitchFamily="18" charset="0"/>
              </a:rPr>
              <a:t> representation of the </a:t>
            </a:r>
            <a:r>
              <a:rPr lang="en-US" sz="2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software life cycle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Many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life cycle models </a:t>
            </a:r>
            <a:r>
              <a:rPr lang="en-US" sz="2200" dirty="0">
                <a:latin typeface="Book Antiqua" pitchFamily="18" charset="0"/>
              </a:rPr>
              <a:t>have been proposed so far.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Each of them has some </a:t>
            </a:r>
            <a:r>
              <a:rPr lang="en-US" sz="22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advantages</a:t>
            </a:r>
            <a:r>
              <a:rPr lang="en-US" sz="2200" dirty="0">
                <a:latin typeface="Book Antiqua" pitchFamily="18" charset="0"/>
              </a:rPr>
              <a:t> as well as some </a:t>
            </a:r>
            <a:r>
              <a:rPr lang="en-US" sz="22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disadvantages</a:t>
            </a:r>
            <a:r>
              <a:rPr lang="en-US" sz="2200" dirty="0">
                <a:latin typeface="Book Antiqua" pitchFamily="18" charset="0"/>
              </a:rPr>
              <a:t>. </a:t>
            </a:r>
          </a:p>
          <a:p>
            <a:pPr algn="just"/>
            <a:endParaRPr lang="en-US" sz="22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9965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F T W A R E   P R O C E S S   M O D E L S  [2]</a:t>
            </a:r>
            <a:endParaRPr lang="en-US" sz="3200" dirty="0">
              <a:solidFill>
                <a:schemeClr val="tx1"/>
              </a:solidFill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33400" y="1600200"/>
            <a:ext cx="7620000" cy="48737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 </a:t>
            </a:r>
          </a:p>
          <a:p>
            <a:pPr algn="just"/>
            <a:r>
              <a:rPr lang="en-US" sz="2600" dirty="0">
                <a:latin typeface="Book Antiqua" pitchFamily="18" charset="0"/>
              </a:rPr>
              <a:t>A few important and commonly used life cycle models are as follows:</a:t>
            </a:r>
          </a:p>
          <a:p>
            <a:pPr marL="0" indent="0" algn="just">
              <a:buNone/>
            </a:pPr>
            <a:r>
              <a:rPr lang="en-US" sz="1200" dirty="0">
                <a:latin typeface="Book Antiqua" pitchFamily="18" charset="0"/>
              </a:rPr>
              <a:t>  </a:t>
            </a:r>
          </a:p>
          <a:p>
            <a:pPr lvl="1" algn="just">
              <a:buFont typeface="Wingdings" pitchFamily="2" charset="2"/>
              <a:buChar char="§"/>
            </a:pPr>
            <a:r>
              <a:rPr lang="en-US" sz="26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Classical Waterfall Model</a:t>
            </a:r>
          </a:p>
          <a:p>
            <a:pPr lvl="1" algn="just">
              <a:buFont typeface="Wingdings" pitchFamily="2" charset="2"/>
              <a:buChar char="§"/>
            </a:pPr>
            <a:r>
              <a:rPr lang="en-US" sz="26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Iterative Waterfall Model</a:t>
            </a:r>
          </a:p>
          <a:p>
            <a:pPr lvl="1" algn="just">
              <a:buFont typeface="Wingdings" pitchFamily="2" charset="2"/>
              <a:buChar char="§"/>
            </a:pPr>
            <a:r>
              <a:rPr lang="en-US" sz="26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Prototyping Model</a:t>
            </a:r>
          </a:p>
          <a:p>
            <a:pPr lvl="1" algn="just">
              <a:buFont typeface="Wingdings" pitchFamily="2" charset="2"/>
              <a:buChar char="§"/>
            </a:pPr>
            <a:r>
              <a:rPr lang="en-US" sz="26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Incremental Model</a:t>
            </a:r>
          </a:p>
          <a:p>
            <a:pPr lvl="1" algn="just">
              <a:buFont typeface="Wingdings" pitchFamily="2" charset="2"/>
              <a:buChar char="§"/>
            </a:pPr>
            <a:r>
              <a:rPr lang="en-US" sz="26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Spiral Model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11272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   </a:t>
            </a:r>
            <a:r>
              <a:rPr lang="en-US" sz="31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1.  C L A S </a:t>
            </a:r>
            <a:r>
              <a:rPr lang="en-US" sz="31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</a:t>
            </a:r>
            <a:r>
              <a:rPr lang="en-US" sz="31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I C A L   W A T E R F A L </a:t>
            </a:r>
            <a:r>
              <a:rPr lang="en-US" sz="31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L</a:t>
            </a:r>
            <a:r>
              <a:rPr lang="en-US" sz="31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M O D E L [ 1 ]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20000" cy="4873752"/>
          </a:xfrm>
        </p:spPr>
        <p:txBody>
          <a:bodyPr>
            <a:normAutofit/>
          </a:bodyPr>
          <a:lstStyle/>
          <a:p>
            <a:pPr algn="just"/>
            <a:r>
              <a:rPr lang="en-US" sz="2400" dirty="0">
                <a:latin typeface="Book Antiqua" pitchFamily="18" charset="0"/>
              </a:rPr>
              <a:t>The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classical waterfall model </a:t>
            </a:r>
            <a:r>
              <a:rPr lang="en-US" sz="2400" dirty="0">
                <a:latin typeface="Book Antiqua" pitchFamily="18" charset="0"/>
              </a:rPr>
              <a:t>is </a:t>
            </a:r>
            <a:r>
              <a:rPr lang="en-US" dirty="0">
                <a:latin typeface="Book Antiqua" pitchFamily="18" charset="0"/>
              </a:rPr>
              <a:t>easy to understand</a:t>
            </a:r>
            <a:r>
              <a:rPr lang="en-US" sz="2400" dirty="0">
                <a:latin typeface="Book Antiqua" pitchFamily="18" charset="0"/>
              </a:rPr>
              <a:t> the most obvious way to develop software. </a:t>
            </a:r>
            <a:endParaRPr lang="en-US" dirty="0">
              <a:latin typeface="Book Antiqua" pitchFamily="18" charset="0"/>
            </a:endParaRPr>
          </a:p>
          <a:p>
            <a:pPr algn="just"/>
            <a:endParaRPr lang="en-US" sz="2400" dirty="0">
              <a:latin typeface="Book Antiqua" pitchFamily="18" charset="0"/>
            </a:endParaRPr>
          </a:p>
          <a:p>
            <a:pPr algn="just"/>
            <a:r>
              <a:rPr lang="en-US" dirty="0">
                <a:latin typeface="Book Antiqua" pitchFamily="18" charset="0"/>
              </a:rPr>
              <a:t>I</a:t>
            </a:r>
            <a:r>
              <a:rPr lang="en-US" sz="2400" dirty="0">
                <a:latin typeface="Book Antiqua" pitchFamily="18" charset="0"/>
              </a:rPr>
              <a:t>t is not a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practical model </a:t>
            </a:r>
            <a:r>
              <a:rPr lang="en-US" sz="2400" dirty="0">
                <a:latin typeface="Book Antiqua" pitchFamily="18" charset="0"/>
              </a:rPr>
              <a:t>in the sense that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it cannot be used in actual software </a:t>
            </a:r>
            <a:r>
              <a:rPr lang="en-US" sz="2400" dirty="0">
                <a:latin typeface="Book Antiqua" pitchFamily="18" charset="0"/>
              </a:rPr>
              <a:t>development projects.</a:t>
            </a:r>
          </a:p>
          <a:p>
            <a:pPr algn="just"/>
            <a:endParaRPr lang="en-US" sz="2400" dirty="0">
              <a:latin typeface="Book Antiqua" pitchFamily="18" charset="0"/>
            </a:endParaRPr>
          </a:p>
          <a:p>
            <a:pPr algn="just"/>
            <a:r>
              <a:rPr lang="en-US" sz="2400" dirty="0">
                <a:latin typeface="Book Antiqua" pitchFamily="18" charset="0"/>
              </a:rPr>
              <a:t> Thus, this model can be considered to be a </a:t>
            </a: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theoretical way </a:t>
            </a:r>
            <a:r>
              <a:rPr lang="en-US" dirty="0">
                <a:latin typeface="Book Antiqua" pitchFamily="18" charset="0"/>
              </a:rPr>
              <a:t>of developing software.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23882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C L A S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I C A L    W A T E R F A L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L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M O D E L [ 2 ]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/>
          </a:bodyPr>
          <a:lstStyle/>
          <a:p>
            <a:pPr marL="0" lvl="0" indent="0" algn="just">
              <a:buNone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FEATURES </a:t>
            </a:r>
          </a:p>
          <a:p>
            <a:pPr lvl="0" algn="just"/>
            <a:r>
              <a:rPr lang="en-US" sz="2200" dirty="0"/>
              <a:t>The 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waterfall model </a:t>
            </a:r>
            <a:r>
              <a:rPr lang="en-US" sz="2200" dirty="0"/>
              <a:t>is 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sequential approach</a:t>
            </a:r>
            <a:r>
              <a:rPr lang="en-US" sz="2200" dirty="0"/>
              <a:t>, </a:t>
            </a:r>
          </a:p>
          <a:p>
            <a:pPr lvl="0" algn="just"/>
            <a:r>
              <a:rPr lang="en-US" sz="2200" dirty="0"/>
              <a:t>where each fundamental activity of a process represented as 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separate phase</a:t>
            </a:r>
            <a:r>
              <a:rPr lang="en-US" sz="2200" dirty="0"/>
              <a:t>, arranged in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linear order</a:t>
            </a:r>
            <a:r>
              <a:rPr lang="en-US" sz="2200" dirty="0"/>
              <a:t>.</a:t>
            </a:r>
          </a:p>
          <a:p>
            <a:pPr lvl="0" algn="just"/>
            <a:endParaRPr lang="en-US" sz="2200" dirty="0"/>
          </a:p>
          <a:p>
            <a:pPr lvl="0" algn="just"/>
            <a:r>
              <a:rPr lang="en-US" sz="2200" dirty="0"/>
              <a:t>Waterfall model is called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plan-driven process. </a:t>
            </a:r>
            <a:endParaRPr lang="en-US" sz="2200" dirty="0"/>
          </a:p>
          <a:p>
            <a:pPr algn="just"/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Plan-driven</a:t>
            </a:r>
            <a:r>
              <a:rPr lang="en-US" sz="2200" dirty="0"/>
              <a:t> process is a process where all the activities are planned first, and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progress</a:t>
            </a:r>
            <a:r>
              <a:rPr lang="en-US" sz="2200" dirty="0"/>
              <a:t> is measured against the plan.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036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C L A S </a:t>
            </a:r>
            <a:r>
              <a:rPr lang="en-US" sz="32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I C A L    W A T E R F A L </a:t>
            </a:r>
            <a:r>
              <a:rPr lang="en-US" sz="32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L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M O D E L [ 3 ]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marL="0" lvl="0" indent="0" algn="just">
              <a:buNone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FEATURES </a:t>
            </a:r>
          </a:p>
          <a:p>
            <a:pPr marL="0" indent="0" algn="just">
              <a:buNone/>
            </a:pPr>
            <a:endParaRPr lang="en-US" dirty="0"/>
          </a:p>
          <a:p>
            <a:pPr algn="just"/>
            <a:r>
              <a:rPr lang="en-US" dirty="0"/>
              <a:t>Result of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each phase </a:t>
            </a:r>
            <a:r>
              <a:rPr lang="en-US" dirty="0"/>
              <a:t>is one or more documents that are approved</a:t>
            </a:r>
          </a:p>
          <a:p>
            <a:pPr algn="just"/>
            <a:r>
              <a:rPr lang="en-US" dirty="0"/>
              <a:t>Following phases will not start until the previous phase has finished </a:t>
            </a:r>
          </a:p>
          <a:p>
            <a:pPr lvl="1" algn="just"/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Output</a:t>
            </a:r>
            <a:r>
              <a:rPr lang="en-US" dirty="0"/>
              <a:t> of one phase is fed as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input</a:t>
            </a:r>
            <a:r>
              <a:rPr lang="en-US" dirty="0"/>
              <a:t> to the next phase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370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96200" cy="114300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C L A S S I C A L    W A T E R F A L </a:t>
            </a:r>
            <a:r>
              <a:rPr lang="en-US" sz="32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L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M O D E L [ 4 ]</a:t>
            </a:r>
            <a:endParaRPr lang="en-US" sz="3200" b="1" dirty="0">
              <a:solidFill>
                <a:schemeClr val="tx1"/>
              </a:solidFill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20000" cy="4873752"/>
          </a:xfrm>
        </p:spPr>
        <p:txBody>
          <a:bodyPr>
            <a:noAutofit/>
          </a:bodyPr>
          <a:lstStyle/>
          <a:p>
            <a:pPr algn="just">
              <a:buFont typeface="Wingdings" pitchFamily="2" charset="2"/>
              <a:buChar char="v"/>
            </a:pPr>
            <a:r>
              <a:rPr lang="en-US" sz="2400" dirty="0">
                <a:latin typeface="Book Antiqua" pitchFamily="18" charset="0"/>
              </a:rPr>
              <a:t>Classical waterfall model divides the </a:t>
            </a:r>
            <a:r>
              <a:rPr lang="en-US" sz="24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life cycle </a:t>
            </a:r>
            <a:r>
              <a:rPr lang="en-US" sz="2400" dirty="0">
                <a:latin typeface="Book Antiqua" pitchFamily="18" charset="0"/>
              </a:rPr>
              <a:t>into the following </a:t>
            </a: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phases</a:t>
            </a:r>
            <a:r>
              <a:rPr lang="en-US" sz="2400" dirty="0">
                <a:latin typeface="Book Antiqua" pitchFamily="18" charset="0"/>
              </a:rPr>
              <a:t> as shown </a:t>
            </a:r>
          </a:p>
          <a:p>
            <a:pPr marL="0" indent="0" algn="just">
              <a:buNone/>
            </a:pPr>
            <a:endParaRPr lang="en-US" sz="2400" dirty="0">
              <a:latin typeface="Book Antiqua" pitchFamily="18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Feasibility Study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Requirements Analysis and Specification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Design 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Coding and Unit Testing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Integration and System Testing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Maintenance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3932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C L A S </a:t>
            </a:r>
            <a:r>
              <a:rPr lang="en-US" sz="32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I C A L    W A T E R F A L </a:t>
            </a:r>
            <a:r>
              <a:rPr lang="en-US" sz="32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L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M O D E L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[ 5 ]</a:t>
            </a:r>
            <a:endParaRPr lang="en-US" b="1" dirty="0">
              <a:solidFill>
                <a:schemeClr val="tx1"/>
              </a:solidFill>
              <a:latin typeface="Agency FB" pitchFamily="34" charset="0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371600"/>
            <a:ext cx="7391400" cy="51054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8136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F E A S I B I L I T Y   S T U D 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algn="just"/>
            <a:r>
              <a:rPr lang="en-US" sz="2200" dirty="0"/>
              <a:t>The main aim of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feasibility study </a:t>
            </a:r>
            <a:r>
              <a:rPr lang="en-US" sz="2200" dirty="0"/>
              <a:t>is to:-</a:t>
            </a:r>
          </a:p>
          <a:p>
            <a:pPr lvl="1" algn="just"/>
            <a:r>
              <a:rPr lang="en-US" sz="2200" dirty="0"/>
              <a:t>determine whether development of s/w product is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financially</a:t>
            </a:r>
            <a:r>
              <a:rPr lang="en-US" sz="2200" dirty="0"/>
              <a:t> and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technically</a:t>
            </a:r>
            <a:r>
              <a:rPr lang="en-US" sz="2200" dirty="0"/>
              <a:t> feasible</a:t>
            </a:r>
          </a:p>
          <a:p>
            <a:pPr algn="just"/>
            <a:r>
              <a:rPr lang="en-US" sz="2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Financial feasibility</a:t>
            </a:r>
          </a:p>
          <a:p>
            <a:pPr lvl="1" algn="just"/>
            <a:r>
              <a:rPr lang="en-US" sz="2200" dirty="0"/>
              <a:t>Determine whether project can be completed within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budget</a:t>
            </a:r>
            <a:r>
              <a:rPr lang="en-US" sz="2200" dirty="0"/>
              <a:t> requested by the client</a:t>
            </a:r>
          </a:p>
          <a:p>
            <a:pPr algn="just"/>
            <a:r>
              <a:rPr lang="en-US" sz="2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Technical feasibility</a:t>
            </a:r>
          </a:p>
          <a:p>
            <a:pPr lvl="1" algn="just"/>
            <a:r>
              <a:rPr lang="en-US" sz="2200" dirty="0"/>
              <a:t>Determine whether there are any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technical constraints </a:t>
            </a:r>
            <a:r>
              <a:rPr lang="en-US" sz="2200" dirty="0"/>
              <a:t>for developing the project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87883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R E Q U I R E M E N T S    A N A L Y S I S   A N D    </a:t>
            </a:r>
            <a:b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P E C I F I C A T I O 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algn="just"/>
            <a:r>
              <a:rPr lang="en-US" dirty="0"/>
              <a:t>Aim of this phase is to: </a:t>
            </a:r>
          </a:p>
          <a:p>
            <a:pPr lvl="1" algn="just"/>
            <a:r>
              <a:rPr lang="en-US" dirty="0"/>
              <a:t>understand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exact requirements of the customer </a:t>
            </a:r>
          </a:p>
          <a:p>
            <a:pPr lvl="1" algn="just"/>
            <a:r>
              <a:rPr lang="en-US" dirty="0"/>
              <a:t>Document the requirements properly</a:t>
            </a:r>
          </a:p>
          <a:p>
            <a:pPr algn="just"/>
            <a:r>
              <a:rPr lang="en-US" dirty="0">
                <a:latin typeface="Book Antiqua" pitchFamily="18" charset="0"/>
              </a:rPr>
              <a:t>This phase consists of </a:t>
            </a: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2 activities: </a:t>
            </a:r>
          </a:p>
          <a:p>
            <a:pPr lvl="1" algn="just"/>
            <a:r>
              <a:rPr lang="en-US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Requirement gathering &amp; analysis</a:t>
            </a:r>
          </a:p>
          <a:p>
            <a:pPr lvl="1" algn="just"/>
            <a:r>
              <a:rPr lang="en-US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Requirement specification</a:t>
            </a: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34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D O C U M E N T A T I O N   M A N U A L 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828800"/>
            <a:ext cx="6781800" cy="42672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2376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848600" cy="1143000"/>
          </a:xfrm>
        </p:spPr>
        <p:txBody>
          <a:bodyPr/>
          <a:lstStyle/>
          <a:p>
            <a:pPr algn="ctr"/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R E Q U I R E M E N T S    A N A L Y S I S   A N D    </a:t>
            </a:r>
            <a:b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P E C I F I C A T I O N  [2]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20000" cy="4873752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Requirement gathering</a:t>
            </a:r>
          </a:p>
          <a:p>
            <a:pPr lvl="1" algn="just"/>
            <a:r>
              <a:rPr lang="en-US" dirty="0"/>
              <a:t>The goal of this activity is to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collect all relevant information</a:t>
            </a:r>
            <a:r>
              <a:rPr lang="en-US" dirty="0"/>
              <a:t> from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customer</a:t>
            </a:r>
            <a:r>
              <a:rPr lang="en-US" dirty="0"/>
              <a:t> regarding the product to be developed. </a:t>
            </a:r>
          </a:p>
          <a:p>
            <a:pPr lvl="1" algn="just"/>
            <a:r>
              <a:rPr lang="en-US" dirty="0"/>
              <a:t>This is done to clearly understand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customer requirements. </a:t>
            </a:r>
          </a:p>
          <a:p>
            <a:pPr algn="just"/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Requirement analysis</a:t>
            </a:r>
          </a:p>
          <a:p>
            <a:pPr lvl="1" algn="just"/>
            <a:r>
              <a:rPr lang="en-US" dirty="0"/>
              <a:t>The data collected from clients usually contain several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contradictions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ambiguities. </a:t>
            </a:r>
          </a:p>
          <a:p>
            <a:pPr lvl="1" algn="just"/>
            <a:r>
              <a:rPr lang="en-US" dirty="0"/>
              <a:t>The aim of this activity is to:-</a:t>
            </a:r>
          </a:p>
          <a:p>
            <a:pPr lvl="2" algn="just"/>
            <a:r>
              <a:rPr lang="en-US" sz="2000" dirty="0"/>
              <a:t>identify all </a:t>
            </a:r>
            <a:r>
              <a:rPr lang="en-US" sz="2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ambiguities</a:t>
            </a:r>
            <a:r>
              <a:rPr lang="en-US" sz="2000" dirty="0"/>
              <a:t> and </a:t>
            </a:r>
            <a:r>
              <a:rPr lang="en-US" sz="2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contradictions</a:t>
            </a:r>
            <a:r>
              <a:rPr lang="en-US" sz="2000" dirty="0"/>
              <a:t> in the gathered requirements. </a:t>
            </a:r>
          </a:p>
          <a:p>
            <a:pPr lvl="2" algn="just"/>
            <a:r>
              <a:rPr lang="en-US" sz="2000" dirty="0"/>
              <a:t>and resolve them through further </a:t>
            </a:r>
            <a:r>
              <a:rPr lang="en-US" sz="2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discussions with the customer.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21691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72400" cy="1143000"/>
          </a:xfrm>
        </p:spPr>
        <p:txBody>
          <a:bodyPr/>
          <a:lstStyle/>
          <a:p>
            <a:pPr algn="ctr"/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R E Q U I R E M E N T S    A N A L Y S I S   A N D  </a:t>
            </a:r>
            <a:b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S P E C I F I C A T I O N [ 3 ]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algn="just"/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Requirement specification</a:t>
            </a:r>
          </a:p>
          <a:p>
            <a:pPr lvl="1" algn="just"/>
            <a:r>
              <a:rPr lang="en-US" dirty="0"/>
              <a:t>User requirements are systematically organized into a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Requirements Specification </a:t>
            </a:r>
            <a:r>
              <a:rPr lang="en-US" dirty="0"/>
              <a:t>(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SRS</a:t>
            </a:r>
            <a:r>
              <a:rPr lang="en-US" dirty="0"/>
              <a:t>) document.</a:t>
            </a:r>
          </a:p>
          <a:p>
            <a:pPr marL="365760" lvl="1" indent="0" algn="just">
              <a:buNone/>
            </a:pPr>
            <a:endParaRPr lang="en-US" dirty="0"/>
          </a:p>
          <a:p>
            <a:pPr algn="just"/>
            <a:r>
              <a:rPr lang="en-US" dirty="0"/>
              <a:t>Important components of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SRS</a:t>
            </a:r>
            <a:r>
              <a:rPr lang="en-US" dirty="0"/>
              <a:t> documents are:-</a:t>
            </a:r>
          </a:p>
          <a:p>
            <a:pPr lvl="1" algn="just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Functional requirements</a:t>
            </a:r>
          </a:p>
          <a:p>
            <a:pPr lvl="1" algn="just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Non functional requirements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37223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944562"/>
          </a:xfrm>
        </p:spPr>
        <p:txBody>
          <a:bodyPr/>
          <a:lstStyle/>
          <a:p>
            <a:pPr algn="ctr"/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F T W A R E   D E S I G 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algn="just"/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Goal of design phase</a:t>
            </a:r>
          </a:p>
          <a:p>
            <a:pPr lvl="1" algn="just"/>
            <a:r>
              <a:rPr lang="en-US" dirty="0"/>
              <a:t>Transform the requirements specified in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SRS document </a:t>
            </a:r>
            <a:r>
              <a:rPr lang="en-US" dirty="0"/>
              <a:t>into a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structure</a:t>
            </a:r>
          </a:p>
          <a:p>
            <a:pPr lvl="1" algn="just"/>
            <a:r>
              <a:rPr lang="en-US" dirty="0"/>
              <a:t>Partitions the requirements to either s/w or h/w systems</a:t>
            </a:r>
          </a:p>
          <a:p>
            <a:pPr lvl="1" algn="just"/>
            <a:r>
              <a:rPr lang="en-US" dirty="0"/>
              <a:t>Establishes an overall s/m architecture</a:t>
            </a:r>
          </a:p>
          <a:p>
            <a:pPr lvl="1" algn="just"/>
            <a:r>
              <a:rPr lang="en-US" dirty="0"/>
              <a:t>Identifying &amp; describing the fundamental s/w s/m abstraction &amp; their relationships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71439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792162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C O D I N G   A N D   U N I T   </a:t>
            </a:r>
            <a:r>
              <a:rPr lang="en-US" sz="32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</a:t>
            </a:r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E S T I N 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200" dirty="0">
                <a:latin typeface="Book Antiqua" pitchFamily="18" charset="0"/>
              </a:rPr>
              <a:t>The purpose of the 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coding and unit testing </a:t>
            </a:r>
            <a:r>
              <a:rPr lang="en-US" sz="2200" dirty="0">
                <a:latin typeface="Book Antiqua" pitchFamily="18" charset="0"/>
              </a:rPr>
              <a:t>phase (sometimes called the </a:t>
            </a:r>
            <a:r>
              <a:rPr lang="en-US" sz="2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implementation phase</a:t>
            </a:r>
            <a:r>
              <a:rPr lang="en-US" sz="2200" dirty="0">
                <a:latin typeface="Book Antiqua" pitchFamily="18" charset="0"/>
              </a:rPr>
              <a:t>) of software development is to translate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software design </a:t>
            </a:r>
            <a:r>
              <a:rPr lang="en-US" sz="2200" dirty="0">
                <a:latin typeface="Book Antiqua" pitchFamily="18" charset="0"/>
              </a:rPr>
              <a:t>into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source code</a:t>
            </a:r>
            <a:r>
              <a:rPr lang="en-US" sz="2200" dirty="0">
                <a:solidFill>
                  <a:srgbClr val="FF0000"/>
                </a:solidFill>
                <a:latin typeface="Book Antiqua" pitchFamily="18" charset="0"/>
              </a:rPr>
              <a:t>. </a:t>
            </a:r>
            <a:endParaRPr lang="en-US" sz="2200" dirty="0">
              <a:latin typeface="Book Antiqua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8198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868362"/>
          </a:xfrm>
        </p:spPr>
        <p:txBody>
          <a:bodyPr/>
          <a:lstStyle/>
          <a:p>
            <a:pPr algn="ctr"/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C O D I N G   A N D   U N I T   </a:t>
            </a:r>
            <a:r>
              <a:rPr lang="en-US" sz="32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</a:t>
            </a:r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E S T I N G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algn="just"/>
            <a:r>
              <a:rPr lang="en-US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Coding</a:t>
            </a:r>
          </a:p>
          <a:p>
            <a:pPr lvl="1" algn="just"/>
            <a:r>
              <a:rPr lang="en-US" dirty="0"/>
              <a:t>s/w design is realized as a set of programs or program units</a:t>
            </a:r>
          </a:p>
          <a:p>
            <a:pPr lvl="1" algn="just"/>
            <a:r>
              <a:rPr lang="en-US" dirty="0"/>
              <a:t>Translate s/w design into source code</a:t>
            </a:r>
          </a:p>
          <a:p>
            <a:pPr lvl="1" algn="just"/>
            <a:r>
              <a:rPr lang="en-US" dirty="0"/>
              <a:t>Each component of the design is implemented as a program module</a:t>
            </a:r>
          </a:p>
          <a:p>
            <a:pPr algn="just"/>
            <a:r>
              <a:rPr lang="en-US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Unit testing</a:t>
            </a:r>
          </a:p>
          <a:p>
            <a:pPr lvl="1" algn="just"/>
            <a:r>
              <a:rPr lang="en-US" dirty="0"/>
              <a:t>Verifies that each unit meets it specification</a:t>
            </a:r>
          </a:p>
          <a:p>
            <a:pPr lvl="1" algn="just"/>
            <a:r>
              <a:rPr lang="en-US" dirty="0"/>
              <a:t>Checks whether each individual function is working properly</a:t>
            </a:r>
          </a:p>
          <a:p>
            <a:pPr lvl="1" algn="just"/>
            <a:r>
              <a:rPr lang="en-US" dirty="0"/>
              <a:t>It determines the correct working of each module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43050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77200" cy="792162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I N T E G R A T I O N   A N D    S Y S T E M   T E S T I N 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20000" cy="4873752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8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Integration</a:t>
            </a:r>
          </a:p>
          <a:p>
            <a:pPr lvl="1" algn="just"/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Integration</a:t>
            </a:r>
            <a:r>
              <a:rPr lang="en-US" sz="2200" dirty="0">
                <a:latin typeface="Book Antiqua" pitchFamily="18" charset="0"/>
              </a:rPr>
              <a:t> of different modules is undertaken once they have been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coded and unit tested.</a:t>
            </a:r>
          </a:p>
          <a:p>
            <a:pPr lvl="1" algn="just"/>
            <a:r>
              <a:rPr lang="en-US" sz="2200" dirty="0">
                <a:latin typeface="Book Antiqua" pitchFamily="18" charset="0"/>
              </a:rPr>
              <a:t>During the </a:t>
            </a:r>
            <a:r>
              <a:rPr lang="en-US" sz="2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integration and system testing </a:t>
            </a:r>
            <a:r>
              <a:rPr lang="en-US" sz="2200" dirty="0">
                <a:latin typeface="Book Antiqua" pitchFamily="18" charset="0"/>
              </a:rPr>
              <a:t>phase, the modules are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integrated</a:t>
            </a:r>
            <a:r>
              <a:rPr lang="en-US" sz="2200" dirty="0">
                <a:latin typeface="Book Antiqua" pitchFamily="18" charset="0"/>
              </a:rPr>
              <a:t> in a planned manner.</a:t>
            </a:r>
          </a:p>
          <a:p>
            <a:pPr lvl="1" algn="just"/>
            <a:r>
              <a:rPr lang="en-US" sz="2200" dirty="0">
                <a:latin typeface="Book Antiqua" pitchFamily="18" charset="0"/>
              </a:rPr>
              <a:t>Integration is normally carried out </a:t>
            </a:r>
            <a:r>
              <a:rPr lang="en-US" sz="2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incrementally</a:t>
            </a:r>
            <a:r>
              <a:rPr lang="en-US" sz="2200" dirty="0">
                <a:latin typeface="Book Antiqua" pitchFamily="18" charset="0"/>
              </a:rPr>
              <a:t> over a number of steps.</a:t>
            </a:r>
          </a:p>
          <a:p>
            <a:pPr lvl="1" algn="just"/>
            <a:r>
              <a:rPr lang="en-US" sz="2200" dirty="0">
                <a:latin typeface="Book Antiqua" pitchFamily="18" charset="0"/>
              </a:rPr>
              <a:t>During each integration step, the </a:t>
            </a:r>
            <a:r>
              <a:rPr lang="en-US" sz="22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partially integrated system</a:t>
            </a:r>
            <a:r>
              <a:rPr lang="en-US" sz="2200" dirty="0">
                <a:latin typeface="Book Antiqua" pitchFamily="18" charset="0"/>
              </a:rPr>
              <a:t> is tested and a set of previously planned modules are </a:t>
            </a:r>
            <a:r>
              <a:rPr lang="en-US" sz="22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added</a:t>
            </a:r>
            <a:r>
              <a:rPr lang="en-US" sz="2200" dirty="0">
                <a:latin typeface="Book Antiqua" pitchFamily="18" charset="0"/>
              </a:rPr>
              <a:t> to it.</a:t>
            </a:r>
          </a:p>
          <a:p>
            <a:pPr marL="0" indent="0" algn="just">
              <a:buNone/>
            </a:pPr>
            <a:endParaRPr lang="en-US" sz="2000" dirty="0">
              <a:latin typeface="Book Antiqua" pitchFamily="18" charset="0"/>
            </a:endParaRPr>
          </a:p>
          <a:p>
            <a:pPr algn="just"/>
            <a:r>
              <a:rPr lang="en-US" sz="2200" dirty="0">
                <a:latin typeface="Book Antiqua" pitchFamily="18" charset="0"/>
              </a:rPr>
              <a:t>Finally, when all the modules have been successfully integrated and tested, </a:t>
            </a:r>
            <a:r>
              <a:rPr lang="en-US" sz="2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system testing </a:t>
            </a:r>
            <a:r>
              <a:rPr lang="en-US" sz="2200" dirty="0">
                <a:latin typeface="Book Antiqua" pitchFamily="18" charset="0"/>
              </a:rPr>
              <a:t>is carried out.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51173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77200" cy="792162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I N T E G R A T I O N   A N D    S Y S T E M   T E S T I N G </a:t>
            </a:r>
            <a:r>
              <a:rPr lang="en-US" sz="27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</a:t>
            </a:r>
            <a:r>
              <a:rPr lang="en-US" sz="27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[2]</a:t>
            </a:r>
            <a:endParaRPr lang="en-US" sz="2700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772400" cy="4873752"/>
          </a:xfrm>
        </p:spPr>
        <p:txBody>
          <a:bodyPr>
            <a:normAutofit/>
          </a:bodyPr>
          <a:lstStyle/>
          <a:p>
            <a:pPr algn="just"/>
            <a:r>
              <a:rPr lang="en-US" sz="28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System testing</a:t>
            </a:r>
            <a:endParaRPr lang="en-US" sz="2800" dirty="0">
              <a:solidFill>
                <a:srgbClr val="7030A0"/>
              </a:solidFill>
              <a:latin typeface="Book Antiqua" pitchFamily="18" charset="0"/>
            </a:endParaRPr>
          </a:p>
          <a:p>
            <a:pPr lvl="1" algn="just"/>
            <a:r>
              <a:rPr lang="en-US" sz="2300" dirty="0">
                <a:latin typeface="Book Antiqua" pitchFamily="18" charset="0"/>
              </a:rPr>
              <a:t>The goal of </a:t>
            </a:r>
            <a:r>
              <a:rPr lang="en-US" sz="23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system testing </a:t>
            </a:r>
            <a:r>
              <a:rPr lang="en-US" sz="2300" dirty="0">
                <a:latin typeface="Book Antiqua" pitchFamily="18" charset="0"/>
              </a:rPr>
              <a:t>is to ensure that the developed system conforms to its </a:t>
            </a:r>
            <a:r>
              <a:rPr lang="en-US" sz="23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requirements</a:t>
            </a:r>
            <a:r>
              <a:rPr lang="en-US" sz="2300" dirty="0">
                <a:latin typeface="Book Antiqua" pitchFamily="18" charset="0"/>
              </a:rPr>
              <a:t> laid out in the </a:t>
            </a:r>
            <a:r>
              <a:rPr lang="en-US" sz="23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SRS document.</a:t>
            </a:r>
          </a:p>
          <a:p>
            <a:pPr lvl="1" algn="just"/>
            <a:r>
              <a:rPr lang="en-US" sz="2300" dirty="0">
                <a:latin typeface="Book Antiqua" pitchFamily="18" charset="0"/>
              </a:rPr>
              <a:t> </a:t>
            </a:r>
            <a:r>
              <a:rPr lang="en-US" sz="23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System testing </a:t>
            </a:r>
            <a:r>
              <a:rPr lang="en-US" sz="2300" dirty="0">
                <a:latin typeface="Book Antiqua" pitchFamily="18" charset="0"/>
              </a:rPr>
              <a:t>usually consists of three different kinds of testing activities:</a:t>
            </a:r>
            <a:r>
              <a:rPr lang="en-US" sz="2600" dirty="0">
                <a:latin typeface="Book Antiqua" pitchFamily="18" charset="0"/>
              </a:rPr>
              <a:t> </a:t>
            </a:r>
          </a:p>
          <a:p>
            <a:pPr lvl="2" algn="just"/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Alpha-testing: </a:t>
            </a:r>
            <a:r>
              <a:rPr lang="en-US" sz="2000" dirty="0">
                <a:latin typeface="Book Antiqua" pitchFamily="18" charset="0"/>
              </a:rPr>
              <a:t>It is the system testing performed by the </a:t>
            </a:r>
            <a:r>
              <a:rPr lang="en-US" sz="2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development team.</a:t>
            </a:r>
            <a:endParaRPr lang="en-US" sz="2000" dirty="0">
              <a:latin typeface="Book Antiqua" pitchFamily="18" charset="0"/>
            </a:endParaRPr>
          </a:p>
          <a:p>
            <a:pPr lvl="2" algn="just"/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Beta-testing: </a:t>
            </a:r>
            <a:r>
              <a:rPr lang="en-US" sz="2000" dirty="0">
                <a:latin typeface="Book Antiqua" pitchFamily="18" charset="0"/>
              </a:rPr>
              <a:t>It is the system testing performed by a </a:t>
            </a:r>
            <a:r>
              <a:rPr lang="en-US" sz="2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friendly set of customers. </a:t>
            </a:r>
          </a:p>
          <a:p>
            <a:pPr lvl="2" algn="just"/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Acceptance testing: </a:t>
            </a:r>
            <a:r>
              <a:rPr lang="en-US" sz="2000" dirty="0">
                <a:latin typeface="Book Antiqua" pitchFamily="18" charset="0"/>
              </a:rPr>
              <a:t>It is the system testing performed by the </a:t>
            </a:r>
            <a:r>
              <a:rPr lang="en-US" sz="2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customer himself </a:t>
            </a:r>
            <a:r>
              <a:rPr lang="en-US" sz="2000" dirty="0">
                <a:latin typeface="Book Antiqua" pitchFamily="18" charset="0"/>
              </a:rPr>
              <a:t>after the product delivery to decide whether to accept or reject the delivered product.</a:t>
            </a:r>
            <a:endParaRPr lang="en-US" sz="2300" dirty="0">
              <a:latin typeface="Book Antiqua" pitchFamily="18" charset="0"/>
            </a:endParaRP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93919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7467600" cy="68580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M A I N T E N A N C E</a:t>
            </a:r>
            <a:endParaRPr lang="en-US" sz="3200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Autofit/>
          </a:bodyPr>
          <a:lstStyle/>
          <a:p>
            <a:pPr algn="just"/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Maintenance </a:t>
            </a:r>
            <a:r>
              <a:rPr lang="en-US" sz="2200" dirty="0">
                <a:latin typeface="Book Antiqua" pitchFamily="18" charset="0"/>
              </a:rPr>
              <a:t>of a typical software product requires much more effort than the effort necessary to develop the product itself. </a:t>
            </a:r>
          </a:p>
          <a:p>
            <a:r>
              <a:rPr lang="en-US" sz="2200" dirty="0"/>
              <a:t>Longest life cycle phase. </a:t>
            </a:r>
          </a:p>
          <a:p>
            <a:r>
              <a:rPr lang="en-US" sz="2200" dirty="0"/>
              <a:t>System is installed &amp; put to practical use. </a:t>
            </a:r>
          </a:p>
          <a:p>
            <a:pPr algn="just"/>
            <a:endParaRPr lang="en-US" sz="2250" dirty="0">
              <a:latin typeface="Book Antiqua" pitchFamily="18" charset="0"/>
            </a:endParaRPr>
          </a:p>
          <a:p>
            <a:pPr algn="just"/>
            <a:r>
              <a:rPr lang="en-US" sz="225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Maintenance</a:t>
            </a:r>
            <a:r>
              <a:rPr lang="en-US" sz="2250" dirty="0">
                <a:latin typeface="Book Antiqua" pitchFamily="18" charset="0"/>
              </a:rPr>
              <a:t> involves performing any one or more of the following three kinds of activities:</a:t>
            </a:r>
          </a:p>
          <a:p>
            <a:pPr lvl="1" algn="just"/>
            <a:r>
              <a:rPr lang="en-US" sz="2250" dirty="0">
                <a:solidFill>
                  <a:srgbClr val="002060"/>
                </a:solidFill>
                <a:latin typeface="Book Antiqua" pitchFamily="18" charset="0"/>
              </a:rPr>
              <a:t>Corrective maintenance.</a:t>
            </a:r>
          </a:p>
          <a:p>
            <a:pPr lvl="1" algn="just"/>
            <a:r>
              <a:rPr lang="en-US" sz="2250" dirty="0">
                <a:solidFill>
                  <a:srgbClr val="002060"/>
                </a:solidFill>
                <a:latin typeface="Book Antiqua" pitchFamily="18" charset="0"/>
              </a:rPr>
              <a:t>Perfective maintenance.</a:t>
            </a:r>
          </a:p>
          <a:p>
            <a:pPr lvl="1" algn="just"/>
            <a:r>
              <a:rPr lang="en-US" sz="2250" dirty="0">
                <a:solidFill>
                  <a:srgbClr val="002060"/>
                </a:solidFill>
                <a:latin typeface="Book Antiqua" pitchFamily="18" charset="0"/>
              </a:rPr>
              <a:t>Adaptive maintenance.</a:t>
            </a:r>
          </a:p>
          <a:p>
            <a:pPr lvl="0" algn="just"/>
            <a:endParaRPr lang="en-US" sz="28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lvl="0" algn="just"/>
            <a:endParaRPr lang="en-US" sz="20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algn="just"/>
            <a:endParaRPr lang="en-US" sz="2250" dirty="0">
              <a:latin typeface="Book Antiqua" pitchFamily="18" charset="0"/>
            </a:endParaRPr>
          </a:p>
          <a:p>
            <a:pPr algn="just"/>
            <a:endParaRPr lang="en-US" sz="2250" dirty="0">
              <a:latin typeface="Book Antiqua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50972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848600" cy="792162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M A I N T E N A N C E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Correcting errors </a:t>
            </a:r>
            <a:r>
              <a:rPr lang="en-US" dirty="0">
                <a:latin typeface="Book Antiqua" pitchFamily="18" charset="0"/>
              </a:rPr>
              <a:t>that were not discovered during the product development phase. This is called </a:t>
            </a: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corrective maintenance</a:t>
            </a:r>
            <a:r>
              <a:rPr lang="en-US" dirty="0">
                <a:latin typeface="Book Antiqua" pitchFamily="18" charset="0"/>
              </a:rPr>
              <a:t>.</a:t>
            </a:r>
          </a:p>
          <a:p>
            <a:pPr lvl="0" algn="just"/>
            <a:r>
              <a:rPr lang="en-US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Improving the implementation </a:t>
            </a:r>
            <a:r>
              <a:rPr lang="en-US" dirty="0">
                <a:latin typeface="Book Antiqua" pitchFamily="18" charset="0"/>
              </a:rPr>
              <a:t>of the system, and </a:t>
            </a:r>
            <a:r>
              <a:rPr lang="en-US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enhancing the functionalities </a:t>
            </a:r>
            <a:r>
              <a:rPr lang="en-US" dirty="0">
                <a:latin typeface="Book Antiqua" pitchFamily="18" charset="0"/>
              </a:rPr>
              <a:t>of the system according to the customer’s requirements. It is called </a:t>
            </a: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perfective maintenance</a:t>
            </a:r>
            <a:r>
              <a:rPr lang="en-US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.</a:t>
            </a:r>
          </a:p>
          <a:p>
            <a:pPr algn="just"/>
            <a:r>
              <a:rPr lang="en-US" dirty="0">
                <a:latin typeface="Book Antiqua" pitchFamily="18" charset="0"/>
              </a:rPr>
              <a:t>Porting the software to work in a new environment. It is called </a:t>
            </a: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adaptive maintenance.</a:t>
            </a:r>
            <a:r>
              <a:rPr lang="en-US" dirty="0">
                <a:solidFill>
                  <a:srgbClr val="7030A0"/>
                </a:solidFill>
                <a:latin typeface="Book Antiqua" pitchFamily="18" charset="0"/>
              </a:rPr>
              <a:t> </a:t>
            </a:r>
          </a:p>
          <a:p>
            <a:pPr algn="just"/>
            <a:r>
              <a:rPr lang="en-US" dirty="0">
                <a:latin typeface="Book Antiqua" pitchFamily="18" charset="0"/>
              </a:rPr>
              <a:t>For example, porting may be required to get the software to work on a new </a:t>
            </a:r>
            <a:r>
              <a:rPr lang="en-US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computer platform </a:t>
            </a:r>
            <a:r>
              <a:rPr lang="en-US" dirty="0">
                <a:latin typeface="Book Antiqua" pitchFamily="18" charset="0"/>
              </a:rPr>
              <a:t>or with a </a:t>
            </a:r>
            <a:r>
              <a:rPr lang="en-US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new operating system</a:t>
            </a:r>
            <a:r>
              <a:rPr lang="en-US" dirty="0">
                <a:latin typeface="Book Antiqua" pitchFamily="18" charset="0"/>
              </a:rPr>
              <a:t>. </a:t>
            </a:r>
            <a:endParaRPr lang="en-US" dirty="0"/>
          </a:p>
          <a:p>
            <a:pPr lvl="0" algn="just"/>
            <a:endParaRPr lang="en-US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60610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1143000"/>
          </a:xfrm>
        </p:spPr>
        <p:txBody>
          <a:bodyPr>
            <a:normAutofit fontScale="90000"/>
          </a:bodyPr>
          <a:lstStyle/>
          <a:p>
            <a:pPr algn="ctr"/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</a:t>
            </a:r>
            <a:b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093455768"/>
              </p:ext>
            </p:extLst>
          </p:nvPr>
        </p:nvGraphicFramePr>
        <p:xfrm>
          <a:off x="533400" y="1562363"/>
          <a:ext cx="7467600" cy="52279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33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33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7540">
                <a:tc>
                  <a:txBody>
                    <a:bodyPr/>
                    <a:lstStyle/>
                    <a:p>
                      <a:r>
                        <a:rPr lang="en-US" dirty="0"/>
                        <a:t>Advantages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Disadvantages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75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1. Simple</a:t>
                      </a:r>
                      <a:r>
                        <a:rPr lang="en-US" baseline="0" dirty="0"/>
                        <a:t> and easy to understand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1. No feedback paths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2828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2. Work well for small</a:t>
                      </a:r>
                      <a:r>
                        <a:rPr lang="en-US" baseline="0" dirty="0"/>
                        <a:t> projects where requirement are well understood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2. Poor</a:t>
                      </a:r>
                      <a:r>
                        <a:rPr lang="en-US" baseline="0" dirty="0"/>
                        <a:t> model for large projects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28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3. Documents are produced at each phase &amp; it fits with other </a:t>
                      </a:r>
                      <a:r>
                        <a:rPr lang="en-US" dirty="0" err="1"/>
                        <a:t>engg</a:t>
                      </a:r>
                      <a:r>
                        <a:rPr lang="en-US" dirty="0"/>
                        <a:t> process models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3. Difficult to accommodate change requests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75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4. Inefficient error corrections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447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716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59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7200" y="228600"/>
            <a:ext cx="7924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W A T E R F A L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L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M O D E L   A D V A N T A G E S </a:t>
            </a:r>
            <a:b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A N D   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D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I S A D V A N T A G E S</a:t>
            </a:r>
            <a:b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4568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I N T R O D U C T I O N   T O  S O F T W A R E </a:t>
            </a:r>
            <a:b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endParaRPr lang="en-US" dirty="0"/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ENGINEERING</a:t>
            </a:r>
            <a:r>
              <a:rPr lang="en-US" dirty="0"/>
              <a:t> </a:t>
            </a:r>
          </a:p>
          <a:p>
            <a:pPr lvl="1" algn="just"/>
            <a:r>
              <a:rPr lang="en-US" dirty="0"/>
              <a:t>Application of science, tools and methods to find </a:t>
            </a: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cost effective</a:t>
            </a:r>
            <a:r>
              <a:rPr lang="en-US" dirty="0"/>
              <a:t> solution to problems</a:t>
            </a:r>
          </a:p>
          <a:p>
            <a:pPr lvl="1"/>
            <a:endParaRPr lang="en-US" dirty="0"/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ENGINEERING</a:t>
            </a:r>
          </a:p>
          <a:p>
            <a:pPr lvl="1" algn="just"/>
            <a:r>
              <a:rPr lang="en-US" dirty="0">
                <a:latin typeface="Book Antiqua" pitchFamily="18" charset="0"/>
              </a:rPr>
              <a:t>The application of a </a:t>
            </a: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systematic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, </a:t>
            </a: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disciplined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, </a:t>
            </a: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quantifiable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 </a:t>
            </a:r>
            <a:r>
              <a:rPr lang="en-US" dirty="0">
                <a:latin typeface="Book Antiqua" pitchFamily="18" charset="0"/>
              </a:rPr>
              <a:t>approach to the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development, operation and maintenance </a:t>
            </a:r>
            <a:r>
              <a:rPr lang="en-US" dirty="0">
                <a:latin typeface="Book Antiqua" pitchFamily="18" charset="0"/>
              </a:rPr>
              <a:t>of software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23701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br>
              <a:rPr lang="en-US" b="1" dirty="0">
                <a:latin typeface="Book Antiqua" pitchFamily="18" charset="0"/>
              </a:rPr>
            </a:b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2.  I T E R A T I V E   W A T E R F A L </a:t>
            </a:r>
            <a:r>
              <a:rPr lang="en-US" sz="32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L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M O D E L</a:t>
            </a:r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60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600200"/>
            <a:ext cx="7772400" cy="50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979479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2156" y="384048"/>
            <a:ext cx="7467600" cy="1143000"/>
          </a:xfrm>
        </p:spPr>
        <p:txBody>
          <a:bodyPr>
            <a:normAutofit/>
          </a:bodyPr>
          <a:lstStyle/>
          <a:p>
            <a:pPr algn="ctr"/>
            <a:br>
              <a:rPr lang="en-US" b="1" dirty="0">
                <a:latin typeface="Book Antiqua" pitchFamily="18" charset="0"/>
              </a:rPr>
            </a:b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I T E R A T I V E   W A T E R F A L </a:t>
            </a:r>
            <a:r>
              <a:rPr lang="en-US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L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M O D E L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20000" cy="4873752"/>
          </a:xfrm>
        </p:spPr>
        <p:txBody>
          <a:bodyPr>
            <a:normAutofit/>
          </a:bodyPr>
          <a:lstStyle/>
          <a:p>
            <a:pPr algn="just"/>
            <a:r>
              <a:rPr lang="en-US" sz="2200" dirty="0">
                <a:latin typeface="Book Antiqua" pitchFamily="18" charset="0"/>
              </a:rPr>
              <a:t>This waterfall model allows us to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correct the error </a:t>
            </a:r>
            <a:r>
              <a:rPr lang="en-US" sz="2200" dirty="0">
                <a:latin typeface="Book Antiqua" pitchFamily="18" charset="0"/>
              </a:rPr>
              <a:t>committed during the developmental phase.</a:t>
            </a:r>
          </a:p>
          <a:p>
            <a:pPr algn="just"/>
            <a:endParaRPr lang="en-US" sz="2200" dirty="0">
              <a:latin typeface="Book Antiqua" pitchFamily="18" charset="0"/>
            </a:endParaRPr>
          </a:p>
          <a:p>
            <a:pPr algn="just"/>
            <a:r>
              <a:rPr lang="en-US" sz="2200" dirty="0">
                <a:latin typeface="Book Antiqua" pitchFamily="18" charset="0"/>
              </a:rPr>
              <a:t>The principle of detecting errors as close to their point of introduction as possible is known as 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phase containment of errors.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 These errors are not possible to be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always detected </a:t>
            </a:r>
            <a:r>
              <a:rPr lang="en-US" sz="2200" dirty="0">
                <a:latin typeface="Book Antiqua" pitchFamily="18" charset="0"/>
              </a:rPr>
              <a:t>at their point of occurrence.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 But, they must be detected as they are possible, because finding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errors at higher stage </a:t>
            </a:r>
            <a:r>
              <a:rPr lang="en-US" sz="2200" dirty="0">
                <a:latin typeface="Book Antiqua" pitchFamily="18" charset="0"/>
              </a:rPr>
              <a:t>causes entire system testing hence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cost is increased/high.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790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2209800"/>
            <a:ext cx="7406640" cy="1472184"/>
          </a:xfrm>
        </p:spPr>
        <p:txBody>
          <a:bodyPr>
            <a:normAutofit/>
          </a:bodyPr>
          <a:lstStyle/>
          <a:p>
            <a:pPr algn="ctr"/>
            <a:r>
              <a:rPr lang="en-US" sz="3600" cap="none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3.  P R O T O T Y P I N G   M O D E L S </a:t>
            </a:r>
            <a:r>
              <a:rPr lang="en-US" sz="3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	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8536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Book Antiqua" pitchFamily="18" charset="0"/>
              </a:rPr>
              <a:t>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P R O T O T Y P I N G   M O D E L S 	</a:t>
            </a: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/>
          </a:bodyPr>
          <a:lstStyle/>
          <a:p>
            <a:pPr algn="just"/>
            <a:r>
              <a:rPr lang="en-US" sz="2200" dirty="0">
                <a:latin typeface="Book Antiqua" pitchFamily="18" charset="0"/>
              </a:rPr>
              <a:t>This model specify that before the actual system is being built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working model </a:t>
            </a:r>
            <a:r>
              <a:rPr lang="en-US" sz="2200" dirty="0">
                <a:latin typeface="Book Antiqua" pitchFamily="18" charset="0"/>
              </a:rPr>
              <a:t>or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prototype</a:t>
            </a:r>
            <a:r>
              <a:rPr lang="en-US" sz="2200" dirty="0">
                <a:latin typeface="Book Antiqua" pitchFamily="18" charset="0"/>
              </a:rPr>
              <a:t> system should be built in. </a:t>
            </a:r>
          </a:p>
          <a:p>
            <a:pPr algn="just"/>
            <a:endParaRPr lang="en-US" sz="2200" dirty="0">
              <a:latin typeface="Book Antiqua" pitchFamily="18" charset="0"/>
            </a:endParaRPr>
          </a:p>
          <a:p>
            <a:pPr algn="just"/>
            <a:r>
              <a:rPr lang="en-US" sz="2200" dirty="0">
                <a:latin typeface="Book Antiqua" pitchFamily="18" charset="0"/>
              </a:rPr>
              <a:t>Prototype means 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dummy. </a:t>
            </a:r>
            <a:endParaRPr lang="en-US" sz="2200" dirty="0">
              <a:latin typeface="Book Antiqua" pitchFamily="18" charset="0"/>
            </a:endParaRPr>
          </a:p>
          <a:p>
            <a:pPr algn="just"/>
            <a:r>
              <a:rPr lang="en-US" sz="2200" dirty="0">
                <a:latin typeface="Book Antiqua" pitchFamily="18" charset="0"/>
              </a:rPr>
              <a:t>It is a modern and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advance implementation </a:t>
            </a:r>
            <a:r>
              <a:rPr lang="en-US" sz="2200" dirty="0">
                <a:latin typeface="Book Antiqua" pitchFamily="18" charset="0"/>
              </a:rPr>
              <a:t>system with limited functional capabilities &amp; is comparatively inefficient with the actual system.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50461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P H A S E S   O F   P R O T O T Y P I N G   M O D E L S 	</a:t>
            </a: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endParaRPr lang="en-US"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Communication </a:t>
            </a:r>
          </a:p>
          <a:p>
            <a:r>
              <a:rPr lang="en-US" sz="22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Quick plan</a:t>
            </a:r>
          </a:p>
          <a:p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Modeling &amp; quick design</a:t>
            </a:r>
          </a:p>
          <a:p>
            <a:r>
              <a:rPr lang="en-US" sz="22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Construction of prototype</a:t>
            </a:r>
          </a:p>
          <a:p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Deployment, delivery &amp; feedback</a:t>
            </a:r>
          </a:p>
          <a:p>
            <a:endParaRPr lang="en-US"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40083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P H A S E S   O F   P R O T O T Y P I N G   M O D E L S 	</a:t>
            </a: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3" descr="prot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57200" y="1676400"/>
            <a:ext cx="7467600" cy="4572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91693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72400" cy="1143000"/>
          </a:xfrm>
        </p:spPr>
        <p:txBody>
          <a:bodyPr/>
          <a:lstStyle/>
          <a:p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C O M M U N I C A T I O 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4873752"/>
          </a:xfrm>
        </p:spPr>
        <p:txBody>
          <a:bodyPr/>
          <a:lstStyle/>
          <a:p>
            <a:pPr algn="just"/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engineer </a:t>
            </a:r>
            <a:r>
              <a:rPr lang="en-US" dirty="0"/>
              <a:t>&amp;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customer</a:t>
            </a:r>
            <a:r>
              <a:rPr lang="en-US" dirty="0"/>
              <a:t> meet, and define the overall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objectives</a:t>
            </a:r>
            <a:r>
              <a:rPr lang="en-US" dirty="0"/>
              <a:t> of Software </a:t>
            </a:r>
          </a:p>
          <a:p>
            <a:pPr algn="just"/>
            <a:r>
              <a:rPr lang="en-US" dirty="0"/>
              <a:t>Identify whatever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requirements</a:t>
            </a:r>
            <a:r>
              <a:rPr lang="en-US" dirty="0"/>
              <a:t> are known</a:t>
            </a:r>
          </a:p>
          <a:p>
            <a:pPr algn="just"/>
            <a:r>
              <a:rPr lang="en-US" dirty="0"/>
              <a:t>Outline the areas whether further definition is mandatory</a:t>
            </a:r>
          </a:p>
          <a:p>
            <a:pPr algn="just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22531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Q U I C K   P L A 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4873752"/>
          </a:xfrm>
        </p:spPr>
        <p:txBody>
          <a:bodyPr/>
          <a:lstStyle/>
          <a:p>
            <a:pPr algn="just"/>
            <a:r>
              <a:rPr lang="en-US" dirty="0"/>
              <a:t>A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prototyping</a:t>
            </a:r>
            <a:r>
              <a:rPr lang="en-US" dirty="0"/>
              <a:t> iteration is planned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quickly</a:t>
            </a:r>
          </a:p>
          <a:p>
            <a:pPr algn="just"/>
            <a:r>
              <a:rPr lang="en-US" dirty="0"/>
              <a:t>A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quick plan </a:t>
            </a:r>
            <a:r>
              <a:rPr lang="en-US" dirty="0"/>
              <a:t>is generated based on the gathered requirements</a:t>
            </a:r>
          </a:p>
          <a:p>
            <a:pPr algn="just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37706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M O D E L I N G   Q U I C K   D E S I G 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algn="just"/>
            <a:r>
              <a:rPr lang="en-US" dirty="0"/>
              <a:t>In this phase a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 or design </a:t>
            </a:r>
            <a:r>
              <a:rPr lang="en-US" dirty="0"/>
              <a:t>is created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quickly</a:t>
            </a:r>
          </a:p>
          <a:p>
            <a:pPr algn="just"/>
            <a:r>
              <a:rPr lang="en-US" dirty="0"/>
              <a:t>This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design focusses </a:t>
            </a:r>
            <a:r>
              <a:rPr lang="en-US" dirty="0"/>
              <a:t>on representation of aspects of the software that is visible to the user</a:t>
            </a:r>
          </a:p>
          <a:p>
            <a:pPr lvl="1" algn="just"/>
            <a:r>
              <a:rPr lang="en-US" dirty="0"/>
              <a:t>E.g.: </a:t>
            </a:r>
            <a:r>
              <a:rPr lang="en-US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human interface layout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output display formats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3699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C O N S T R U C T I O N    O F    P R O T O T Y P 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4873752"/>
          </a:xfrm>
        </p:spPr>
        <p:txBody>
          <a:bodyPr/>
          <a:lstStyle/>
          <a:p>
            <a:pPr algn="just"/>
            <a:r>
              <a:rPr lang="en-US" dirty="0"/>
              <a:t>After the quick design phase, a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prototype</a:t>
            </a:r>
            <a:r>
              <a:rPr lang="en-US" dirty="0"/>
              <a:t> is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constructed</a:t>
            </a:r>
            <a:r>
              <a:rPr lang="en-US" dirty="0"/>
              <a:t> based on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quick design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174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72400" cy="1143000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I N T R O D U C T I O N   T O  S O F T W A R E   </a:t>
            </a:r>
            <a:r>
              <a:rPr lang="en-US" sz="24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sz="24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924800" cy="4873752"/>
          </a:xfrm>
        </p:spPr>
        <p:txBody>
          <a:bodyPr>
            <a:normAutofit/>
          </a:bodyPr>
          <a:lstStyle/>
          <a:p>
            <a:pPr algn="just"/>
            <a:endParaRPr lang="en-US" dirty="0">
              <a:latin typeface="Book Antiqua" pitchFamily="18" charset="0"/>
            </a:endParaRPr>
          </a:p>
          <a:p>
            <a:pPr lvl="0" algn="just"/>
            <a:r>
              <a:rPr lang="en-US" dirty="0">
                <a:latin typeface="Book Antiqua" pitchFamily="18" charset="0"/>
              </a:rPr>
              <a:t>The outcome of software engineering is an </a:t>
            </a: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efficient</a:t>
            </a:r>
            <a:r>
              <a:rPr lang="en-US" dirty="0">
                <a:latin typeface="Book Antiqua" pitchFamily="18" charset="0"/>
              </a:rPr>
              <a:t> and </a:t>
            </a: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reliable</a:t>
            </a:r>
            <a:r>
              <a:rPr lang="en-US" dirty="0">
                <a:latin typeface="Book Antiqua" pitchFamily="18" charset="0"/>
              </a:rPr>
              <a:t> </a:t>
            </a:r>
            <a:r>
              <a:rPr lang="en-US" b="1" dirty="0">
                <a:latin typeface="Book Antiqua" pitchFamily="18" charset="0"/>
              </a:rPr>
              <a:t>software product</a:t>
            </a:r>
            <a:r>
              <a:rPr lang="en-US" dirty="0">
                <a:latin typeface="Book Antiqua" pitchFamily="18" charset="0"/>
              </a:rPr>
              <a:t>. </a:t>
            </a:r>
          </a:p>
          <a:p>
            <a:pPr algn="just"/>
            <a:endParaRPr lang="en-US" dirty="0">
              <a:latin typeface="Book Antiqua" pitchFamily="18" charset="0"/>
            </a:endParaRPr>
          </a:p>
          <a:p>
            <a:pPr lvl="0" algn="just"/>
            <a:r>
              <a:rPr lang="en-US" b="1" dirty="0">
                <a:solidFill>
                  <a:srgbClr val="FF0000"/>
                </a:solidFill>
                <a:latin typeface="Book Antiqua" pitchFamily="18" charset="0"/>
              </a:rPr>
              <a:t>IEEE</a:t>
            </a:r>
            <a:r>
              <a:rPr lang="en-US" dirty="0">
                <a:latin typeface="Book Antiqua" pitchFamily="18" charset="0"/>
              </a:rPr>
              <a:t> defines software engineering as: </a:t>
            </a:r>
          </a:p>
          <a:p>
            <a:pPr marL="0" indent="0" algn="just">
              <a:buNone/>
            </a:pPr>
            <a:endParaRPr lang="en-US" dirty="0">
              <a:latin typeface="Book Antiqua" pitchFamily="18" charset="0"/>
            </a:endParaRPr>
          </a:p>
          <a:p>
            <a:pPr algn="just"/>
            <a:r>
              <a:rPr lang="en-US" b="1" i="1" dirty="0">
                <a:latin typeface="Book Antiqua" pitchFamily="18" charset="0"/>
              </a:rPr>
              <a:t>The application of a </a:t>
            </a:r>
            <a:r>
              <a:rPr lang="en-US" b="1" i="1" dirty="0">
                <a:solidFill>
                  <a:srgbClr val="FF0000"/>
                </a:solidFill>
                <a:latin typeface="Book Antiqua" pitchFamily="18" charset="0"/>
              </a:rPr>
              <a:t>systematic</a:t>
            </a:r>
            <a:r>
              <a:rPr lang="en-US" b="1" i="1" dirty="0">
                <a:latin typeface="Book Antiqua" pitchFamily="18" charset="0"/>
              </a:rPr>
              <a:t>, </a:t>
            </a:r>
            <a:r>
              <a:rPr lang="en-US" b="1" i="1" dirty="0">
                <a:solidFill>
                  <a:srgbClr val="FF0000"/>
                </a:solidFill>
                <a:latin typeface="Book Antiqua" pitchFamily="18" charset="0"/>
              </a:rPr>
              <a:t>disciplined</a:t>
            </a:r>
            <a:r>
              <a:rPr lang="en-US" b="1" i="1" dirty="0">
                <a:latin typeface="Book Antiqua" pitchFamily="18" charset="0"/>
              </a:rPr>
              <a:t>, </a:t>
            </a:r>
            <a:r>
              <a:rPr lang="en-US" b="1" i="1" dirty="0">
                <a:solidFill>
                  <a:srgbClr val="FF0000"/>
                </a:solidFill>
                <a:latin typeface="Book Antiqua" pitchFamily="18" charset="0"/>
              </a:rPr>
              <a:t>quantifiable</a:t>
            </a:r>
            <a:r>
              <a:rPr lang="en-US" b="1" i="1" dirty="0">
                <a:latin typeface="Book Antiqua" pitchFamily="18" charset="0"/>
              </a:rPr>
              <a:t> approach to the development, operation and maintenance of software</a:t>
            </a:r>
            <a:endParaRPr lang="en-US" i="1" dirty="0">
              <a:latin typeface="Book Antiqua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78880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01000" cy="11430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D E P L O Y M E N T   D E L I V E R Y  &amp;  F E </a:t>
            </a:r>
            <a:r>
              <a:rPr lang="en-US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D B A C 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4873752"/>
          </a:xfrm>
        </p:spPr>
        <p:txBody>
          <a:bodyPr/>
          <a:lstStyle/>
          <a:p>
            <a:pPr algn="just"/>
            <a:r>
              <a:rPr lang="en-US" dirty="0"/>
              <a:t>Prototype is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deployed</a:t>
            </a:r>
            <a:r>
              <a:rPr lang="en-US" dirty="0"/>
              <a:t> &amp;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evaluated</a:t>
            </a:r>
            <a:r>
              <a:rPr lang="en-US" dirty="0"/>
              <a:t> by the customer</a:t>
            </a:r>
          </a:p>
          <a:p>
            <a:pPr algn="just"/>
            <a:r>
              <a:rPr lang="en-US" dirty="0"/>
              <a:t>Feedback is collected from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customer</a:t>
            </a:r>
          </a:p>
          <a:p>
            <a:pPr lvl="1" algn="just"/>
            <a:r>
              <a:rPr lang="en-US" dirty="0"/>
              <a:t>This feedback is used to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refine</a:t>
            </a:r>
            <a:r>
              <a:rPr lang="en-US" dirty="0"/>
              <a:t> the software requirements</a:t>
            </a:r>
          </a:p>
          <a:p>
            <a:pPr algn="just"/>
            <a:r>
              <a:rPr lang="en-US" dirty="0"/>
              <a:t>Iteration occurs as the prototype is tuned to satisfy the needs of the customer</a:t>
            </a:r>
          </a:p>
          <a:p>
            <a:pPr algn="just"/>
            <a:r>
              <a:rPr lang="en-US" dirty="0"/>
              <a:t>This helps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developer</a:t>
            </a:r>
            <a:r>
              <a:rPr lang="en-US" dirty="0"/>
              <a:t> to understand what needs to be 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36247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A D V A N T A G E 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200" dirty="0">
                <a:latin typeface="Book Antiqua" pitchFamily="18" charset="0"/>
              </a:rPr>
              <a:t>Increased user involvement in the product even before its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implementation</a:t>
            </a:r>
            <a:r>
              <a:rPr lang="en-US" sz="2200" dirty="0">
                <a:latin typeface="Book Antiqua" pitchFamily="18" charset="0"/>
              </a:rPr>
              <a:t>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Since 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working model </a:t>
            </a:r>
            <a:r>
              <a:rPr lang="en-US" sz="2200" dirty="0">
                <a:latin typeface="Book Antiqua" pitchFamily="18" charset="0"/>
              </a:rPr>
              <a:t>of the system is displayed, the users get 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better understanding </a:t>
            </a:r>
            <a:r>
              <a:rPr lang="en-US" sz="2200" dirty="0">
                <a:latin typeface="Book Antiqua" pitchFamily="18" charset="0"/>
              </a:rPr>
              <a:t>of the system being developed.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Reduces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time and cost </a:t>
            </a:r>
            <a:r>
              <a:rPr lang="en-US" sz="2200" dirty="0">
                <a:latin typeface="Book Antiqua" pitchFamily="18" charset="0"/>
              </a:rPr>
              <a:t>as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defects</a:t>
            </a:r>
            <a:r>
              <a:rPr lang="en-US" sz="2200" dirty="0">
                <a:latin typeface="Book Antiqua" pitchFamily="18" charset="0"/>
              </a:rPr>
              <a:t> can be detected much earlier.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Quicker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user feedback </a:t>
            </a:r>
            <a:r>
              <a:rPr lang="en-US" sz="2200" dirty="0">
                <a:latin typeface="Book Antiqua" pitchFamily="18" charset="0"/>
              </a:rPr>
              <a:t>is available leading to better solutions.</a:t>
            </a:r>
          </a:p>
          <a:p>
            <a:pPr algn="just"/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Missing functionality </a:t>
            </a:r>
            <a:r>
              <a:rPr lang="en-US" sz="2200" dirty="0">
                <a:latin typeface="Book Antiqua" pitchFamily="18" charset="0"/>
              </a:rPr>
              <a:t>can be identified easily.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Confusing or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difficult functions </a:t>
            </a:r>
            <a:r>
              <a:rPr lang="en-US" sz="2200" dirty="0">
                <a:latin typeface="Book Antiqua" pitchFamily="18" charset="0"/>
              </a:rPr>
              <a:t>can be identified</a:t>
            </a:r>
            <a:r>
              <a:rPr lang="en-US" sz="2200" dirty="0"/>
              <a:t>.</a:t>
            </a:r>
          </a:p>
          <a:p>
            <a:pPr algn="just"/>
            <a:r>
              <a:rPr lang="en-US" sz="2200" dirty="0"/>
              <a:t>Users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get a feel </a:t>
            </a:r>
            <a:r>
              <a:rPr lang="en-US" sz="2200" dirty="0"/>
              <a:t>for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actual system</a:t>
            </a:r>
          </a:p>
          <a:p>
            <a:pPr algn="just"/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Developers</a:t>
            </a:r>
            <a:r>
              <a:rPr lang="en-US" sz="2200" dirty="0"/>
              <a:t> get to build something immediately</a:t>
            </a:r>
          </a:p>
          <a:p>
            <a:pPr algn="just"/>
            <a:endParaRPr lang="en-US" sz="2200" dirty="0"/>
          </a:p>
          <a:p>
            <a:pPr algn="just"/>
            <a:endParaRPr lang="en-US" sz="2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66722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D I S A D V A N T A G E 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dirty="0">
                <a:latin typeface="Book Antiqua" pitchFamily="18" charset="0"/>
              </a:rPr>
              <a:t>Affects the overall s/w quality &amp; long term maintainability</a:t>
            </a:r>
          </a:p>
          <a:p>
            <a:pPr lvl="1" algn="just"/>
            <a:r>
              <a:rPr lang="en-US" sz="2400" dirty="0">
                <a:latin typeface="Book Antiqua" pitchFamily="18" charset="0"/>
              </a:rPr>
              <a:t>Customer gets a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partially working version </a:t>
            </a:r>
            <a:r>
              <a:rPr lang="en-US" sz="2400" dirty="0">
                <a:latin typeface="Book Antiqua" pitchFamily="18" charset="0"/>
              </a:rPr>
              <a:t>of the s/w</a:t>
            </a:r>
          </a:p>
          <a:p>
            <a:pPr lvl="1" algn="just"/>
            <a:r>
              <a:rPr lang="en-US" sz="2400" dirty="0">
                <a:latin typeface="Book Antiqua" pitchFamily="18" charset="0"/>
              </a:rPr>
              <a:t>Due to the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rush </a:t>
            </a:r>
            <a:r>
              <a:rPr lang="en-US" sz="2400" dirty="0">
                <a:latin typeface="Book Antiqua" pitchFamily="18" charset="0"/>
              </a:rPr>
              <a:t>to get a working prototype, quality of s/w is ignored</a:t>
            </a:r>
            <a:endParaRPr lang="en-US" dirty="0">
              <a:latin typeface="Book Antiqua" pitchFamily="18" charset="0"/>
            </a:endParaRPr>
          </a:p>
          <a:p>
            <a:r>
              <a:rPr lang="en-US" dirty="0">
                <a:latin typeface="Book Antiqua" pitchFamily="18" charset="0"/>
              </a:rPr>
              <a:t>Developer makes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compromises</a:t>
            </a:r>
            <a:r>
              <a:rPr lang="en-US" dirty="0">
                <a:latin typeface="Book Antiqua" pitchFamily="18" charset="0"/>
              </a:rPr>
              <a:t> on implementation to get the working prototype quickly</a:t>
            </a:r>
          </a:p>
          <a:p>
            <a:pPr lvl="1"/>
            <a:r>
              <a:rPr lang="en-US" sz="2400" dirty="0">
                <a:latin typeface="Book Antiqua" pitchFamily="18" charset="0"/>
              </a:rPr>
              <a:t>He may use a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inefficient algorithm</a:t>
            </a:r>
            <a:r>
              <a:rPr lang="en-US" sz="2400" dirty="0">
                <a:latin typeface="Book Antiqua" pitchFamily="18" charset="0"/>
              </a:rPr>
              <a:t>, or programming language for quick demonstration </a:t>
            </a:r>
          </a:p>
          <a:p>
            <a:pPr algn="just"/>
            <a:r>
              <a:rPr lang="en-US" dirty="0"/>
              <a:t>Users may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get confused </a:t>
            </a:r>
            <a:r>
              <a:rPr lang="en-US" dirty="0"/>
              <a:t>in the prototypes and actual systems.</a:t>
            </a:r>
          </a:p>
          <a:p>
            <a:r>
              <a:rPr lang="en-US" dirty="0"/>
              <a:t>The effort invested in building prototypes may be too much if it is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not monitored </a:t>
            </a:r>
            <a:r>
              <a:rPr lang="en-US" dirty="0"/>
              <a:t>properly.</a:t>
            </a:r>
            <a:br>
              <a:rPr lang="en-US" dirty="0"/>
            </a:br>
            <a:endParaRPr lang="en-US" dirty="0"/>
          </a:p>
          <a:p>
            <a:pPr lvl="1"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77503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2209800"/>
            <a:ext cx="7406640" cy="1472184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4.  I N C R E M E N T A L   M O D E L 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81836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latin typeface="Book Antiqua" pitchFamily="18" charset="0"/>
              </a:rPr>
              <a:t> 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I N C R E M E N T A L   M O D E L S 	</a:t>
            </a:r>
            <a:br>
              <a:rPr lang="en-US" dirty="0">
                <a:latin typeface="Book Antiqua" pitchFamily="18" charset="0"/>
              </a:rPr>
            </a:br>
            <a:endParaRPr lang="en-US" dirty="0">
              <a:latin typeface="Book Antiqua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Incremental model </a:t>
            </a: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also known as Evolutionary model</a:t>
            </a:r>
          </a:p>
          <a:p>
            <a:pPr algn="just"/>
            <a:r>
              <a:rPr lang="en-US" dirty="0">
                <a:latin typeface="Book Antiqua" pitchFamily="18" charset="0"/>
              </a:rPr>
              <a:t>It</a:t>
            </a: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 </a:t>
            </a:r>
            <a:r>
              <a:rPr lang="en-US" sz="2400" dirty="0">
                <a:latin typeface="Book Antiqua" pitchFamily="18" charset="0"/>
              </a:rPr>
              <a:t>is based upon principle of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incremented developments</a:t>
            </a:r>
            <a:r>
              <a:rPr lang="en-US" sz="2400" dirty="0">
                <a:latin typeface="Book Antiqua" pitchFamily="18" charset="0"/>
              </a:rPr>
              <a:t> of the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functional unit </a:t>
            </a:r>
            <a:r>
              <a:rPr lang="en-US" sz="2400" dirty="0">
                <a:latin typeface="Book Antiqua" pitchFamily="18" charset="0"/>
              </a:rPr>
              <a:t>&amp; then integrating it for visible.</a:t>
            </a:r>
          </a:p>
          <a:p>
            <a:pPr algn="just"/>
            <a:endParaRPr lang="en-US" sz="2400" dirty="0">
              <a:latin typeface="Book Antiqua" pitchFamily="18" charset="0"/>
            </a:endParaRPr>
          </a:p>
          <a:p>
            <a:pPr algn="just"/>
            <a:r>
              <a:rPr lang="en-US" sz="2400" dirty="0">
                <a:latin typeface="Book Antiqua" pitchFamily="18" charset="0"/>
              </a:rPr>
              <a:t>Each incremental version is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tested individually </a:t>
            </a:r>
            <a:r>
              <a:rPr lang="en-US" sz="2400" dirty="0">
                <a:latin typeface="Book Antiqua" pitchFamily="18" charset="0"/>
              </a:rPr>
              <a:t>before being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integrated</a:t>
            </a:r>
            <a:r>
              <a:rPr lang="en-US" sz="2400" dirty="0">
                <a:latin typeface="Book Antiqua" pitchFamily="18" charset="0"/>
              </a:rPr>
              <a:t> into the system.</a:t>
            </a:r>
          </a:p>
          <a:p>
            <a:pPr algn="just"/>
            <a:endParaRPr lang="en-US" sz="2400" dirty="0">
              <a:latin typeface="Book Antiqua" pitchFamily="18" charset="0"/>
            </a:endParaRPr>
          </a:p>
          <a:p>
            <a:pPr algn="just"/>
            <a:endParaRPr lang="en-US" sz="2400" dirty="0">
              <a:latin typeface="Book Antiqua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67176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b="1" dirty="0">
                <a:latin typeface="Book Antiqua" pitchFamily="18" charset="0"/>
              </a:rPr>
              <a:t> 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I N C R E M E N T A L   M O D E L S  [2]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676400"/>
            <a:ext cx="7162800" cy="47244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65841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I N C R E M E N T A L   M O D E L S  [3]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2400" dirty="0">
                <a:latin typeface="Book Antiqua" pitchFamily="18" charset="0"/>
              </a:rPr>
              <a:t>Software evolves over a period of time</a:t>
            </a:r>
          </a:p>
          <a:p>
            <a:pPr algn="just"/>
            <a:r>
              <a:rPr lang="en-US" sz="2400" dirty="0">
                <a:latin typeface="Book Antiqua" pitchFamily="18" charset="0"/>
              </a:rPr>
              <a:t>Its an idea of considering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initial requirements </a:t>
            </a:r>
            <a:r>
              <a:rPr lang="en-US" sz="2400" dirty="0">
                <a:latin typeface="Book Antiqua" pitchFamily="18" charset="0"/>
              </a:rPr>
              <a:t>and developing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initial implementation </a:t>
            </a:r>
            <a:r>
              <a:rPr lang="en-US" sz="2400" dirty="0">
                <a:latin typeface="Book Antiqua" pitchFamily="18" charset="0"/>
              </a:rPr>
              <a:t>of system also  called </a:t>
            </a: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initial version</a:t>
            </a:r>
          </a:p>
          <a:p>
            <a:pPr algn="just"/>
            <a:endParaRPr lang="en-US" sz="24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algn="just"/>
            <a:r>
              <a:rPr lang="en-US" sz="2400" dirty="0">
                <a:latin typeface="Book Antiqua" pitchFamily="18" charset="0"/>
              </a:rPr>
              <a:t>Implementation is then discussed with the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customer</a:t>
            </a:r>
            <a:r>
              <a:rPr lang="en-US" sz="2400" dirty="0">
                <a:latin typeface="Book Antiqua" pitchFamily="18" charset="0"/>
              </a:rPr>
              <a:t> and his comment are analyzed and </a:t>
            </a: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intermediate version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 </a:t>
            </a:r>
            <a:r>
              <a:rPr lang="en-US" sz="2400" dirty="0">
                <a:latin typeface="Book Antiqua" pitchFamily="18" charset="0"/>
              </a:rPr>
              <a:t>are built and released </a:t>
            </a:r>
          </a:p>
          <a:p>
            <a:pPr algn="just"/>
            <a:endParaRPr lang="en-US" sz="2400" dirty="0">
              <a:latin typeface="Book Antiqua" pitchFamily="18" charset="0"/>
            </a:endParaRPr>
          </a:p>
          <a:p>
            <a:pPr algn="just"/>
            <a:r>
              <a:rPr lang="en-US" sz="2400" dirty="0">
                <a:latin typeface="Book Antiqua" pitchFamily="18" charset="0"/>
              </a:rPr>
              <a:t>The implementation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is later further fine tuned </a:t>
            </a:r>
            <a:r>
              <a:rPr lang="en-US" sz="2400" dirty="0">
                <a:latin typeface="Book Antiqua" pitchFamily="18" charset="0"/>
              </a:rPr>
              <a:t>till customer is happy with the system and the </a:t>
            </a: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final version</a:t>
            </a:r>
            <a:r>
              <a:rPr lang="en-US" sz="2400" b="1" dirty="0">
                <a:latin typeface="Book Antiqua" pitchFamily="18" charset="0"/>
              </a:rPr>
              <a:t> </a:t>
            </a:r>
            <a:r>
              <a:rPr lang="en-US" sz="2400" dirty="0">
                <a:latin typeface="Book Antiqua" pitchFamily="18" charset="0"/>
              </a:rPr>
              <a:t>is released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80320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A D V A N T A G E 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200" dirty="0">
                <a:latin typeface="Book Antiqua" pitchFamily="18" charset="0"/>
              </a:rPr>
              <a:t>Customers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do not have to wait</a:t>
            </a:r>
            <a:r>
              <a:rPr lang="en-US" sz="2200" dirty="0">
                <a:latin typeface="Book Antiqua" pitchFamily="18" charset="0"/>
              </a:rPr>
              <a:t> until the entire s/m is delivered </a:t>
            </a:r>
          </a:p>
          <a:p>
            <a:pPr lvl="1" algn="just"/>
            <a:r>
              <a:rPr lang="en-US" sz="2200" dirty="0">
                <a:latin typeface="Book Antiqua" pitchFamily="18" charset="0"/>
              </a:rPr>
              <a:t>The first increment satisfies their most critical requirements so they can use the s/w immediately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Customers can use early increments as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prototypes</a:t>
            </a:r>
            <a:r>
              <a:rPr lang="en-US" sz="2200" dirty="0">
                <a:latin typeface="Book Antiqua" pitchFamily="18" charset="0"/>
              </a:rPr>
              <a:t> </a:t>
            </a:r>
          </a:p>
          <a:p>
            <a:pPr lvl="1" algn="just"/>
            <a:r>
              <a:rPr lang="en-US" sz="2200" dirty="0">
                <a:latin typeface="Book Antiqua" pitchFamily="18" charset="0"/>
              </a:rPr>
              <a:t>They can gain experience that informs their requirements for later increments</a:t>
            </a:r>
          </a:p>
          <a:p>
            <a:pPr algn="just"/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Lower risk </a:t>
            </a:r>
            <a:r>
              <a:rPr lang="en-US" sz="2200" dirty="0">
                <a:latin typeface="Book Antiqua" pitchFamily="18" charset="0"/>
              </a:rPr>
              <a:t>of overall project failure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Core functions will get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more testing</a:t>
            </a:r>
          </a:p>
          <a:p>
            <a:pPr lvl="1" algn="just"/>
            <a:r>
              <a:rPr lang="en-US" sz="2200" dirty="0">
                <a:latin typeface="Book Antiqua" pitchFamily="18" charset="0"/>
              </a:rPr>
              <a:t>Core functions are delivered first</a:t>
            </a:r>
          </a:p>
          <a:p>
            <a:pPr lvl="1" algn="just"/>
            <a:r>
              <a:rPr lang="en-US" sz="2200" dirty="0">
                <a:latin typeface="Book Antiqua" pitchFamily="18" charset="0"/>
              </a:rPr>
              <a:t>So they will get more </a:t>
            </a:r>
            <a:r>
              <a:rPr lang="en-US" sz="2200" dirty="0" err="1">
                <a:latin typeface="Book Antiqua" pitchFamily="18" charset="0"/>
              </a:rPr>
              <a:t>amt</a:t>
            </a:r>
            <a:r>
              <a:rPr lang="en-US" sz="2200" dirty="0">
                <a:latin typeface="Book Antiqua" pitchFamily="18" charset="0"/>
              </a:rPr>
              <a:t> of testing</a:t>
            </a:r>
          </a:p>
          <a:p>
            <a:r>
              <a:rPr lang="en-US" sz="2200" dirty="0">
                <a:latin typeface="Book Antiqua" pitchFamily="18" charset="0"/>
              </a:rPr>
              <a:t>As the individual module takes place, so final product will contain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limited amount of errors.</a:t>
            </a:r>
          </a:p>
          <a:p>
            <a:endParaRPr lang="en-US" dirty="0">
              <a:latin typeface="Book Antiqua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89802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A D V A N T A G E 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algn="just"/>
            <a:r>
              <a:rPr lang="en-US" sz="2200" dirty="0"/>
              <a:t>Generates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working software </a:t>
            </a:r>
            <a:r>
              <a:rPr lang="en-US" sz="2200" dirty="0"/>
              <a:t>quickly and early during the software life cycle.</a:t>
            </a:r>
          </a:p>
          <a:p>
            <a:pPr algn="just"/>
            <a:r>
              <a:rPr lang="en-US" sz="2200" dirty="0"/>
              <a:t>More flexible --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less costly </a:t>
            </a:r>
            <a:r>
              <a:rPr lang="en-US" sz="2200" dirty="0"/>
              <a:t>to change scope and requirements.</a:t>
            </a:r>
          </a:p>
          <a:p>
            <a:pPr algn="just"/>
            <a:r>
              <a:rPr lang="en-US" sz="2200" dirty="0"/>
              <a:t>Easier to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 and debug </a:t>
            </a:r>
            <a:r>
              <a:rPr lang="en-US" sz="2200" dirty="0"/>
              <a:t>during a smaller iteration.</a:t>
            </a:r>
          </a:p>
          <a:p>
            <a:pPr algn="just"/>
            <a:r>
              <a:rPr lang="en-US" sz="2200" dirty="0"/>
              <a:t>Each iteration is an easily managed milestone.</a:t>
            </a:r>
          </a:p>
          <a:p>
            <a:pPr algn="just"/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Lower risk </a:t>
            </a:r>
            <a:r>
              <a:rPr lang="en-US" sz="2200" dirty="0">
                <a:latin typeface="Book Antiqua" pitchFamily="18" charset="0"/>
              </a:rPr>
              <a:t>of overall project failure. 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Core functions will get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more testing. 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As the individual module takes place, so final product will contain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limited amount of errors. </a:t>
            </a:r>
          </a:p>
          <a:p>
            <a:pPr algn="just"/>
            <a:endParaRPr lang="en-US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62757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b="1" dirty="0"/>
            </a:br>
            <a:br>
              <a:rPr lang="en-US" b="1" dirty="0"/>
            </a:br>
            <a:r>
              <a:rPr lang="en-US" dirty="0"/>
              <a:t> 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D I S A D V A N T A G E S</a:t>
            </a:r>
            <a:br>
              <a:rPr lang="en-US" dirty="0"/>
            </a:br>
            <a:r>
              <a:rPr lang="en-US" dirty="0"/>
              <a:t> 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543800" cy="4873752"/>
          </a:xfrm>
        </p:spPr>
        <p:txBody>
          <a:bodyPr>
            <a:normAutofit/>
          </a:bodyPr>
          <a:lstStyle/>
          <a:p>
            <a:pPr algn="just"/>
            <a:r>
              <a:rPr lang="en-US" sz="2200" dirty="0">
                <a:latin typeface="Book Antiqua" pitchFamily="18" charset="0"/>
              </a:rPr>
              <a:t>It is only helpful for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large software products </a:t>
            </a:r>
            <a:r>
              <a:rPr lang="en-US" sz="2200" dirty="0">
                <a:latin typeface="Book Antiqua" pitchFamily="18" charset="0"/>
              </a:rPr>
              <a:t>because we can find individual modules for incremental implementation.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Increments should be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small</a:t>
            </a:r>
            <a:r>
              <a:rPr lang="en-US" sz="2200" dirty="0">
                <a:latin typeface="Book Antiqua" pitchFamily="18" charset="0"/>
              </a:rPr>
              <a:t> &amp; each increments should deliver some system functionality</a:t>
            </a:r>
          </a:p>
          <a:p>
            <a:pPr lvl="1" algn="just"/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Difficult to map</a:t>
            </a:r>
            <a:r>
              <a:rPr lang="en-US" sz="2200" dirty="0">
                <a:latin typeface="Book Antiqua" pitchFamily="18" charset="0"/>
              </a:rPr>
              <a:t> customer requirements into increments of right size</a:t>
            </a:r>
          </a:p>
          <a:p>
            <a:pPr algn="just"/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Hard</a:t>
            </a:r>
            <a:r>
              <a:rPr lang="en-US" sz="2200" dirty="0">
                <a:latin typeface="Book Antiqua" pitchFamily="18" charset="0"/>
              </a:rPr>
              <a:t> to identify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common facilities </a:t>
            </a:r>
            <a:r>
              <a:rPr lang="en-US" sz="2200" dirty="0">
                <a:latin typeface="Book Antiqua" pitchFamily="18" charset="0"/>
              </a:rPr>
              <a:t>needed by all increments</a:t>
            </a:r>
          </a:p>
          <a:p>
            <a:pPr lvl="1" algn="just"/>
            <a:r>
              <a:rPr lang="en-US" sz="2200" dirty="0">
                <a:latin typeface="Book Antiqua" pitchFamily="18" charset="0"/>
              </a:rPr>
              <a:t>Requirements are not defined in detail until an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increment is implemented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506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72400" cy="1143000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I N T R O D U C T I O N   T O  S O F T W A R E   </a:t>
            </a:r>
            <a:r>
              <a:rPr lang="en-US" sz="24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sz="24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lvl="0" algn="just"/>
            <a:endParaRPr lang="en-US" dirty="0">
              <a:latin typeface="Book Antiqua" pitchFamily="18" charset="0"/>
            </a:endParaRPr>
          </a:p>
          <a:p>
            <a:pPr lvl="0" algn="just"/>
            <a:r>
              <a:rPr lang="en-US" sz="2200" dirty="0">
                <a:latin typeface="Book Antiqua" pitchFamily="18" charset="0"/>
              </a:rPr>
              <a:t>Software engineering principles use two important techniques to reduce problem complexity:</a:t>
            </a:r>
          </a:p>
          <a:p>
            <a:pPr lvl="0" algn="just"/>
            <a:endParaRPr lang="en-US" sz="2200" dirty="0">
              <a:latin typeface="Book Antiqua" pitchFamily="18" charset="0"/>
            </a:endParaRPr>
          </a:p>
          <a:p>
            <a:pPr marL="822960" lvl="1" indent="-457200" algn="just">
              <a:buFont typeface="+mj-lt"/>
              <a:buAutoNum type="arabicPeriod"/>
            </a:pPr>
            <a:r>
              <a:rPr lang="en-US" sz="2000" b="1" dirty="0">
                <a:latin typeface="Book Antiqua" pitchFamily="18" charset="0"/>
              </a:rPr>
              <a:t>Abstraction </a:t>
            </a:r>
            <a:endParaRPr lang="en-US" sz="2000" dirty="0">
              <a:latin typeface="Book Antiqua" pitchFamily="18" charset="0"/>
            </a:endParaRPr>
          </a:p>
          <a:p>
            <a:pPr marL="822960" lvl="1" indent="-457200" algn="just">
              <a:buFont typeface="+mj-lt"/>
              <a:buAutoNum type="arabicPeriod"/>
            </a:pPr>
            <a:r>
              <a:rPr lang="en-US" sz="2000" b="1" dirty="0">
                <a:latin typeface="Book Antiqua" pitchFamily="18" charset="0"/>
              </a:rPr>
              <a:t>Decomposition</a:t>
            </a:r>
            <a:endParaRPr lang="en-US" sz="2000" dirty="0">
              <a:latin typeface="Book Antiqua" pitchFamily="18" charset="0"/>
            </a:endParaRPr>
          </a:p>
          <a:p>
            <a:pPr algn="just"/>
            <a:endParaRPr lang="en-US" dirty="0">
              <a:latin typeface="Book Antiqua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50766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Mostly such model is used in web applications and product based companies.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76850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2209800"/>
            <a:ext cx="7406640" cy="1472184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5.  S P I R A L   M O D E L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94968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S P I R A L   M O D E L </a:t>
            </a:r>
            <a:r>
              <a:rPr lang="en-US" dirty="0"/>
              <a:t>	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704" y="1600200"/>
            <a:ext cx="6186096" cy="4873625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53589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S P I R A L   M O D E L [2]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algn="just"/>
            <a:r>
              <a:rPr lang="en-US" sz="2400" dirty="0">
                <a:latin typeface="Book Antiqua" pitchFamily="18" charset="0"/>
              </a:rPr>
              <a:t>This model contains the elements from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all the other life cycle model </a:t>
            </a:r>
            <a:r>
              <a:rPr lang="en-US" sz="2400" dirty="0">
                <a:latin typeface="Book Antiqua" pitchFamily="18" charset="0"/>
              </a:rPr>
              <a:t>along with the necessary </a:t>
            </a: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risks involved </a:t>
            </a:r>
            <a:r>
              <a:rPr lang="en-US" sz="2400" dirty="0">
                <a:latin typeface="Book Antiqua" pitchFamily="18" charset="0"/>
              </a:rPr>
              <a:t>in each of the developmental phase. </a:t>
            </a:r>
          </a:p>
          <a:p>
            <a:pPr algn="just"/>
            <a:r>
              <a:rPr lang="en-US" sz="2400" dirty="0">
                <a:latin typeface="Book Antiqua" pitchFamily="18" charset="0"/>
              </a:rPr>
              <a:t>So it is called as </a:t>
            </a: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meta model</a:t>
            </a:r>
            <a:r>
              <a:rPr lang="en-US" sz="2400" dirty="0">
                <a:latin typeface="Book Antiqua" pitchFamily="18" charset="0"/>
              </a:rPr>
              <a:t>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32184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S P I R A L   M O D E L [3]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/>
          </a:bodyPr>
          <a:lstStyle/>
          <a:p>
            <a:pPr algn="just"/>
            <a:r>
              <a:rPr lang="en-US" sz="2200" dirty="0">
                <a:latin typeface="Book Antiqua" pitchFamily="18" charset="0"/>
              </a:rPr>
              <a:t>The spiral model is 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risk-driven</a:t>
            </a:r>
            <a:r>
              <a:rPr lang="en-US" sz="2200" dirty="0">
                <a:latin typeface="Book Antiqua" pitchFamily="18" charset="0"/>
              </a:rPr>
              <a:t> where the process is represented as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spiral</a:t>
            </a:r>
            <a:r>
              <a:rPr lang="en-US" sz="2200" dirty="0">
                <a:latin typeface="Book Antiqua" pitchFamily="18" charset="0"/>
              </a:rPr>
              <a:t> rather than 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sequence </a:t>
            </a:r>
            <a:r>
              <a:rPr lang="en-US" sz="2200" dirty="0">
                <a:latin typeface="Book Antiqua" pitchFamily="18" charset="0"/>
              </a:rPr>
              <a:t>of activities.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It was designed to include the best features from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waterfall</a:t>
            </a:r>
            <a:r>
              <a:rPr lang="en-US" sz="2200" dirty="0">
                <a:latin typeface="Book Antiqua" pitchFamily="18" charset="0"/>
              </a:rPr>
              <a:t> and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prototyping</a:t>
            </a:r>
            <a:r>
              <a:rPr lang="en-US" sz="2200" dirty="0">
                <a:latin typeface="Book Antiqua" pitchFamily="18" charset="0"/>
              </a:rPr>
              <a:t> models, and introduces a new component;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risk-assessment</a:t>
            </a:r>
            <a:r>
              <a:rPr lang="en-US" sz="2200" dirty="0">
                <a:latin typeface="Book Antiqua" pitchFamily="18" charset="0"/>
              </a:rPr>
              <a:t>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 Each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loop</a:t>
            </a:r>
            <a:r>
              <a:rPr lang="en-US" sz="2200" dirty="0">
                <a:latin typeface="Book Antiqua" pitchFamily="18" charset="0"/>
              </a:rPr>
              <a:t> in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spiral</a:t>
            </a:r>
            <a:r>
              <a:rPr lang="en-US" sz="2200" dirty="0">
                <a:latin typeface="Book Antiqua" pitchFamily="18" charset="0"/>
              </a:rPr>
              <a:t> represents 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phase</a:t>
            </a:r>
            <a:r>
              <a:rPr lang="en-US" sz="2200" dirty="0">
                <a:latin typeface="Book Antiqua" pitchFamily="18" charset="0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13756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S P I R A L   M O D E L [3]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20000" cy="4873752"/>
          </a:xfrm>
        </p:spPr>
        <p:txBody>
          <a:bodyPr>
            <a:normAutofit/>
          </a:bodyPr>
          <a:lstStyle/>
          <a:p>
            <a:pPr algn="just"/>
            <a:r>
              <a:rPr lang="en-US" sz="2200" dirty="0">
                <a:latin typeface="Book Antiqua" pitchFamily="18" charset="0"/>
              </a:rPr>
              <a:t>Thus the </a:t>
            </a:r>
            <a:r>
              <a:rPr lang="en-US" sz="22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first</a:t>
            </a:r>
            <a:r>
              <a:rPr lang="en-US" sz="2200" dirty="0">
                <a:latin typeface="Book Antiqua" pitchFamily="18" charset="0"/>
              </a:rPr>
              <a:t> loop might be concerned with system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feasibility</a:t>
            </a:r>
            <a:r>
              <a:rPr lang="en-US" sz="2200" dirty="0">
                <a:latin typeface="Book Antiqua" pitchFamily="18" charset="0"/>
              </a:rPr>
              <a:t>, the </a:t>
            </a:r>
            <a:r>
              <a:rPr lang="en-US" sz="22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next loop </a:t>
            </a:r>
            <a:r>
              <a:rPr lang="en-US" sz="2200" dirty="0">
                <a:latin typeface="Book Antiqua" pitchFamily="18" charset="0"/>
              </a:rPr>
              <a:t>might be concerned with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requirements definition</a:t>
            </a:r>
            <a:r>
              <a:rPr lang="en-US" sz="2200" dirty="0">
                <a:latin typeface="Book Antiqua" pitchFamily="18" charset="0"/>
              </a:rPr>
              <a:t>, the </a:t>
            </a:r>
            <a:r>
              <a:rPr lang="en-US" sz="22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next loop </a:t>
            </a:r>
            <a:r>
              <a:rPr lang="en-US" sz="2200" dirty="0">
                <a:latin typeface="Book Antiqua" pitchFamily="18" charset="0"/>
              </a:rPr>
              <a:t>with system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design</a:t>
            </a:r>
            <a:r>
              <a:rPr lang="en-US" sz="2200" dirty="0">
                <a:latin typeface="Book Antiqua" pitchFamily="18" charset="0"/>
              </a:rPr>
              <a:t>, and so on.</a:t>
            </a:r>
          </a:p>
          <a:p>
            <a:pPr algn="just"/>
            <a:endParaRPr lang="en-US" sz="2200" dirty="0"/>
          </a:p>
          <a:p>
            <a:pPr algn="just"/>
            <a:r>
              <a:rPr lang="en-US" sz="2200" dirty="0"/>
              <a:t>The representation of this model looks 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spiral </a:t>
            </a:r>
            <a:r>
              <a:rPr lang="en-US" sz="2200" dirty="0"/>
              <a:t>with many loops. </a:t>
            </a:r>
          </a:p>
          <a:p>
            <a:pPr algn="just"/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No: of loops </a:t>
            </a:r>
            <a:r>
              <a:rPr lang="en-US" sz="2200" dirty="0"/>
              <a:t>in the model is not fixed. </a:t>
            </a:r>
          </a:p>
          <a:p>
            <a:pPr lvl="1" algn="just"/>
            <a:r>
              <a:rPr lang="en-US" sz="2200" dirty="0"/>
              <a:t>Varies from project to project.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01482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P H A S E S  O F  S P I R A L  M O D E 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latin typeface="Book Antiqua" pitchFamily="18" charset="0"/>
              </a:rPr>
              <a:t>Each phase in the spiral model is split into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4 quadrants: </a:t>
            </a:r>
          </a:p>
          <a:p>
            <a:pPr lvl="1" algn="just"/>
            <a:r>
              <a:rPr lang="en-US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Objective setting</a:t>
            </a:r>
          </a:p>
          <a:p>
            <a:pPr lvl="1" algn="just"/>
            <a:r>
              <a:rPr lang="en-US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Risk assessment and reduction</a:t>
            </a:r>
          </a:p>
          <a:p>
            <a:pPr lvl="1" algn="just"/>
            <a:r>
              <a:rPr lang="en-US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Development and validation</a:t>
            </a:r>
          </a:p>
          <a:p>
            <a:pPr lvl="1" algn="just"/>
            <a:r>
              <a:rPr lang="en-US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Planning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86257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P H A S E S   O F   S P I R A L   M O D E 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600200"/>
            <a:ext cx="6553200" cy="4873625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94539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848600" cy="11430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Q U A D R A N T – 1:  </a:t>
            </a: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O B J E C T I V E  S E T </a:t>
            </a:r>
            <a:r>
              <a:rPr lang="en-US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</a:t>
            </a: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I N 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4873752"/>
          </a:xfrm>
        </p:spPr>
        <p:txBody>
          <a:bodyPr/>
          <a:lstStyle/>
          <a:p>
            <a:pPr algn="just"/>
            <a:r>
              <a:rPr lang="en-US" dirty="0">
                <a:latin typeface="Book Antiqua" pitchFamily="18" charset="0"/>
              </a:rPr>
              <a:t>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objectives</a:t>
            </a:r>
            <a:r>
              <a:rPr lang="en-US" dirty="0">
                <a:latin typeface="Book Antiqua" pitchFamily="18" charset="0"/>
              </a:rPr>
              <a:t> and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risks</a:t>
            </a:r>
            <a:r>
              <a:rPr lang="en-US" dirty="0">
                <a:latin typeface="Book Antiqua" pitchFamily="18" charset="0"/>
              </a:rPr>
              <a:t> for that phase of the project are defined.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5993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24800" cy="11430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Q U A D R A N T  2:  </a:t>
            </a: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R I S K   A S </a:t>
            </a:r>
            <a:r>
              <a:rPr lang="en-US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</a:t>
            </a: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E S </a:t>
            </a:r>
            <a:r>
              <a:rPr lang="en-US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</a:t>
            </a: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M E N T  A N D </a:t>
            </a:r>
            <a:b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R E D U C T I O 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algn="just"/>
            <a:r>
              <a:rPr lang="en-US" dirty="0">
                <a:latin typeface="Book Antiqua" pitchFamily="18" charset="0"/>
              </a:rPr>
              <a:t>For each of the identified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project risks</a:t>
            </a:r>
            <a:r>
              <a:rPr lang="en-US" dirty="0">
                <a:latin typeface="Book Antiqua" pitchFamily="18" charset="0"/>
              </a:rPr>
              <a:t>, a detailed analysis is conducted, and steps are taken to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reduce the risk.</a:t>
            </a:r>
          </a:p>
          <a:p>
            <a:pPr algn="just"/>
            <a:r>
              <a:rPr lang="en-US" dirty="0">
                <a:latin typeface="Book Antiqua" pitchFamily="18" charset="0"/>
              </a:rPr>
              <a:t> For example, if there’s a risk that the requirements are inappropriate, a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prototype</a:t>
            </a:r>
            <a:r>
              <a:rPr lang="en-US" dirty="0">
                <a:latin typeface="Book Antiqua" pitchFamily="18" charset="0"/>
              </a:rPr>
              <a:t> may be developed.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358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 algn="l" rtl="0">
              <a:spcBef>
                <a:spcPct val="0"/>
              </a:spcBef>
            </a:pPr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ABSTRACTION</a:t>
            </a: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 </a:t>
            </a:r>
            <a:b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772400" cy="4873752"/>
          </a:xfrm>
        </p:spPr>
        <p:txBody>
          <a:bodyPr>
            <a:normAutofit/>
          </a:bodyPr>
          <a:lstStyle/>
          <a:p>
            <a:pPr lvl="0" algn="just"/>
            <a:r>
              <a:rPr lang="en-US" sz="2200" dirty="0">
                <a:latin typeface="Book Antiqua" pitchFamily="18" charset="0"/>
              </a:rPr>
              <a:t>The </a:t>
            </a:r>
            <a:r>
              <a:rPr lang="en-US" sz="2200" b="1" dirty="0">
                <a:latin typeface="Book Antiqua" pitchFamily="18" charset="0"/>
              </a:rPr>
              <a:t>principle of abstraction</a:t>
            </a:r>
            <a:r>
              <a:rPr lang="en-US" sz="2200" dirty="0">
                <a:latin typeface="Book Antiqua" pitchFamily="18" charset="0"/>
              </a:rPr>
              <a:t> implies that a problem can be simplified by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omitting irrelevant</a:t>
            </a:r>
            <a:r>
              <a:rPr lang="en-US" sz="2200" dirty="0">
                <a:latin typeface="Book Antiqua" pitchFamily="18" charset="0"/>
              </a:rPr>
              <a:t> details. </a:t>
            </a:r>
          </a:p>
          <a:p>
            <a:pPr lvl="0" algn="just"/>
            <a:r>
              <a:rPr lang="en-US" sz="2200" dirty="0">
                <a:latin typeface="Book Antiqua" pitchFamily="18" charset="0"/>
              </a:rPr>
              <a:t>In other words, the main purpose of abstraction is to consider only those aspects of the problem that are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relevant</a:t>
            </a:r>
            <a:r>
              <a:rPr lang="en-US" sz="2200" dirty="0">
                <a:latin typeface="Book Antiqua" pitchFamily="18" charset="0"/>
              </a:rPr>
              <a:t> for certain purpose and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suppress</a:t>
            </a:r>
            <a:r>
              <a:rPr lang="en-US" sz="2200" dirty="0">
                <a:latin typeface="Book Antiqua" pitchFamily="18" charset="0"/>
              </a:rPr>
              <a:t> other aspects that are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not relevant </a:t>
            </a:r>
            <a:r>
              <a:rPr lang="en-US" sz="2200" dirty="0">
                <a:latin typeface="Book Antiqua" pitchFamily="18" charset="0"/>
              </a:rPr>
              <a:t>for the given purpose. 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Once the simpler problem is solved, then the omitted details can be taken into consideration to solve the next lower level abstraction, and so on.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 Abstraction is 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powerful way </a:t>
            </a:r>
            <a:r>
              <a:rPr lang="en-US" sz="2200" dirty="0">
                <a:latin typeface="Book Antiqua" pitchFamily="18" charset="0"/>
              </a:rPr>
              <a:t>of reducing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complexity</a:t>
            </a:r>
            <a:r>
              <a:rPr lang="en-US" sz="2200" dirty="0">
                <a:latin typeface="Book Antiqua" pitchFamily="18" charset="0"/>
              </a:rPr>
              <a:t> of the problem.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24845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96200" cy="11430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Q U A D R A N T 3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:  </a:t>
            </a: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D E V E L O P M E N T  A N D </a:t>
            </a:r>
            <a:b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V A L I D A T I O 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algn="just"/>
            <a:r>
              <a:rPr lang="en-US" dirty="0">
                <a:latin typeface="Book Antiqua" pitchFamily="18" charset="0"/>
              </a:rPr>
              <a:t>After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risk evaluation</a:t>
            </a:r>
            <a:r>
              <a:rPr lang="en-US" dirty="0">
                <a:latin typeface="Book Antiqua" pitchFamily="18" charset="0"/>
              </a:rPr>
              <a:t>, a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process model </a:t>
            </a:r>
            <a:r>
              <a:rPr lang="en-US" dirty="0">
                <a:latin typeface="Book Antiqua" pitchFamily="18" charset="0"/>
              </a:rPr>
              <a:t>for the system is chosen.</a:t>
            </a:r>
          </a:p>
          <a:p>
            <a:pPr algn="just"/>
            <a:r>
              <a:rPr lang="en-US" dirty="0">
                <a:latin typeface="Book Antiqua" pitchFamily="18" charset="0"/>
              </a:rPr>
              <a:t> So if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risk is expected </a:t>
            </a:r>
            <a:r>
              <a:rPr lang="en-US" dirty="0">
                <a:latin typeface="Book Antiqua" pitchFamily="18" charset="0"/>
              </a:rPr>
              <a:t>in the user interface then we must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prototype</a:t>
            </a:r>
            <a:r>
              <a:rPr lang="en-US" dirty="0">
                <a:latin typeface="Book Antiqua" pitchFamily="18" charset="0"/>
              </a:rPr>
              <a:t> the user interface.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67873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72400" cy="11430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Q U A D R A N T  4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: </a:t>
            </a: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P L A N </a:t>
            </a:r>
            <a:r>
              <a:rPr lang="en-US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N</a:t>
            </a: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I N 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algn="just"/>
            <a:r>
              <a:rPr lang="en-US" dirty="0">
                <a:latin typeface="Book Antiqua" pitchFamily="18" charset="0"/>
              </a:rPr>
              <a:t>The project is </a:t>
            </a:r>
            <a:r>
              <a:rPr lang="en-US" dirty="0">
                <a:solidFill>
                  <a:srgbClr val="FF0000"/>
                </a:solidFill>
                <a:latin typeface="Book Antiqua" pitchFamily="18" charset="0"/>
              </a:rPr>
              <a:t>reviewed</a:t>
            </a:r>
            <a:r>
              <a:rPr lang="en-US" dirty="0">
                <a:latin typeface="Book Antiqua" pitchFamily="18" charset="0"/>
              </a:rPr>
              <a:t> and a decision is made whether to continue with a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further loop </a:t>
            </a:r>
            <a:r>
              <a:rPr lang="en-US" dirty="0">
                <a:latin typeface="Book Antiqua" pitchFamily="18" charset="0"/>
              </a:rPr>
              <a:t>or not.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5322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R I S K  H A N D L I N G  I N  S P I R A L   M O D E 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71816" cy="4873752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b="1" dirty="0">
                <a:solidFill>
                  <a:srgbClr val="002060"/>
                </a:solidFill>
                <a:latin typeface="Book Antiqua" pitchFamily="18" charset="0"/>
              </a:rPr>
              <a:t>Risk</a:t>
            </a:r>
            <a:r>
              <a:rPr lang="en-US" dirty="0">
                <a:latin typeface="Book Antiqua" pitchFamily="18" charset="0"/>
              </a:rPr>
              <a:t> is an adverse circumstance that hampers the successful completion of the s/w project. </a:t>
            </a:r>
          </a:p>
          <a:p>
            <a:pPr lvl="1" algn="just"/>
            <a:r>
              <a:rPr lang="en-US" sz="2400" dirty="0">
                <a:latin typeface="Book Antiqua" pitchFamily="18" charset="0"/>
              </a:rPr>
              <a:t>E.g.: accessing data from a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remote database </a:t>
            </a:r>
            <a:r>
              <a:rPr lang="en-US" sz="2400" dirty="0">
                <a:latin typeface="Book Antiqua" pitchFamily="18" charset="0"/>
              </a:rPr>
              <a:t>is too slow. </a:t>
            </a:r>
          </a:p>
          <a:p>
            <a:pPr lvl="1" algn="just"/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Solution</a:t>
            </a:r>
          </a:p>
          <a:p>
            <a:pPr lvl="2" algn="just"/>
            <a:r>
              <a:rPr lang="en-US" sz="2400" dirty="0">
                <a:latin typeface="Book Antiqua" pitchFamily="18" charset="0"/>
              </a:rPr>
              <a:t>Build a prototype of data access subsystem &amp; experiment it with exact access rate. </a:t>
            </a:r>
          </a:p>
          <a:p>
            <a:pPr lvl="2" algn="just"/>
            <a:r>
              <a:rPr lang="en-US" sz="2400" dirty="0">
                <a:latin typeface="Book Antiqua" pitchFamily="18" charset="0"/>
              </a:rPr>
              <a:t>Implement a caching scheme or faster communication scheme to overcome the risk. </a:t>
            </a:r>
            <a:endParaRPr lang="en-US" dirty="0">
              <a:latin typeface="Book Antiqua" pitchFamily="18" charset="0"/>
            </a:endParaRPr>
          </a:p>
          <a:p>
            <a:pPr algn="just"/>
            <a:r>
              <a:rPr lang="en-US" dirty="0">
                <a:latin typeface="Book Antiqua" pitchFamily="18" charset="0"/>
              </a:rPr>
              <a:t>Risk resolution can be done by using a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prototype. </a:t>
            </a:r>
          </a:p>
          <a:p>
            <a:pPr algn="just"/>
            <a:r>
              <a:rPr lang="en-US" dirty="0">
                <a:latin typeface="Book Antiqua" pitchFamily="18" charset="0"/>
              </a:rPr>
              <a:t>Prototype help in evaluating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pros &amp; cons of a solution </a:t>
            </a:r>
            <a:r>
              <a:rPr lang="en-US" dirty="0">
                <a:latin typeface="Book Antiqua" pitchFamily="18" charset="0"/>
              </a:rPr>
              <a:t>in a faster &amp; inexpensive manner. </a:t>
            </a:r>
          </a:p>
          <a:p>
            <a:pPr algn="just"/>
            <a:r>
              <a:rPr lang="en-US" dirty="0">
                <a:latin typeface="Book Antiqua" pitchFamily="18" charset="0"/>
              </a:rPr>
              <a:t>Spiral model cope up with risks by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building a prototype </a:t>
            </a:r>
            <a:r>
              <a:rPr lang="en-US" dirty="0">
                <a:latin typeface="Book Antiqua" pitchFamily="18" charset="0"/>
              </a:rPr>
              <a:t>in </a:t>
            </a:r>
            <a:r>
              <a:rPr lang="en-US">
                <a:latin typeface="Book Antiqua" pitchFamily="18" charset="0"/>
              </a:rPr>
              <a:t>each phase. </a:t>
            </a:r>
            <a:endParaRPr lang="en-US" dirty="0">
              <a:latin typeface="Book Antiqua" pitchFamily="18" charset="0"/>
            </a:endParaRPr>
          </a:p>
          <a:p>
            <a:pPr algn="just"/>
            <a:endParaRPr lang="en-US" sz="2200" dirty="0">
              <a:latin typeface="Book Antiqua" pitchFamily="18" charset="0"/>
            </a:endParaRPr>
          </a:p>
          <a:p>
            <a:pPr lvl="2" algn="just"/>
            <a:endParaRPr lang="en-US" sz="2200" dirty="0">
              <a:latin typeface="Book Antiqua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87139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A D V A N T A G E 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772400" cy="4873752"/>
          </a:xfrm>
        </p:spPr>
        <p:txBody>
          <a:bodyPr/>
          <a:lstStyle/>
          <a:p>
            <a:pPr algn="just"/>
            <a:r>
              <a:rPr lang="en-US" sz="2200" dirty="0">
                <a:latin typeface="Book Antiqua" pitchFamily="18" charset="0"/>
              </a:rPr>
              <a:t>Changing requirements can be accommodated.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Allows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extensive</a:t>
            </a:r>
            <a:r>
              <a:rPr lang="en-US" sz="2200" dirty="0">
                <a:latin typeface="Book Antiqua" pitchFamily="18" charset="0"/>
              </a:rPr>
              <a:t> use of prototypes.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Requirements can be captured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more accurately</a:t>
            </a:r>
            <a:r>
              <a:rPr lang="en-US" sz="2200" dirty="0">
                <a:latin typeface="Book Antiqua" pitchFamily="18" charset="0"/>
              </a:rPr>
              <a:t>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Users see the system early.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Development can be divided into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smaller parts </a:t>
            </a:r>
            <a:r>
              <a:rPr lang="en-US" sz="2200" dirty="0">
                <a:latin typeface="Book Antiqua" pitchFamily="18" charset="0"/>
              </a:rPr>
              <a:t>and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risky parts </a:t>
            </a:r>
            <a:r>
              <a:rPr lang="en-US" sz="2200" dirty="0">
                <a:latin typeface="Book Antiqua" pitchFamily="18" charset="0"/>
              </a:rPr>
              <a:t>can be developed earlier which helps in better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risk management</a:t>
            </a:r>
            <a:r>
              <a:rPr lang="en-US" sz="2200" dirty="0">
                <a:solidFill>
                  <a:srgbClr val="FF0000"/>
                </a:solidFill>
                <a:latin typeface="Book Antiqua" pitchFamily="18" charset="0"/>
              </a:rPr>
              <a:t>.</a:t>
            </a:r>
          </a:p>
          <a:p>
            <a:pPr algn="just"/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 powerful </a:t>
            </a:r>
            <a:r>
              <a:rPr lang="en-US" sz="2200" dirty="0"/>
              <a:t>than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prototype model</a:t>
            </a:r>
            <a:r>
              <a:rPr lang="en-US" sz="2200" dirty="0"/>
              <a:t>. </a:t>
            </a:r>
            <a:endParaRPr lang="en-US" sz="2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r>
              <a:rPr lang="en-US" sz="2200" dirty="0"/>
              <a:t>Risks are resolved by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building prototype </a:t>
            </a:r>
            <a:r>
              <a:rPr lang="en-US" sz="2200" dirty="0"/>
              <a:t>before actual development starts. </a:t>
            </a:r>
          </a:p>
          <a:p>
            <a:pPr algn="just"/>
            <a:endParaRPr lang="en-US" sz="2200" dirty="0">
              <a:solidFill>
                <a:srgbClr val="FF0000"/>
              </a:solidFill>
              <a:latin typeface="Book Antiqua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50490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D I S A D V A N T A G E 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200" dirty="0"/>
              <a:t>Management is more complex.</a:t>
            </a:r>
          </a:p>
          <a:p>
            <a:pPr algn="just"/>
            <a:r>
              <a:rPr lang="en-US" sz="2200" dirty="0"/>
              <a:t>End of the project may not be known early.</a:t>
            </a:r>
          </a:p>
          <a:p>
            <a:pPr algn="just"/>
            <a:r>
              <a:rPr lang="en-US" sz="2200" dirty="0"/>
              <a:t>Not suitable for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small or low risk projects </a:t>
            </a:r>
            <a:r>
              <a:rPr lang="en-US" sz="2200" dirty="0"/>
              <a:t>and could be expensive for small projects.</a:t>
            </a:r>
          </a:p>
          <a:p>
            <a:pPr algn="just"/>
            <a:r>
              <a:rPr lang="en-US" sz="2200" dirty="0"/>
              <a:t>Process is complex. </a:t>
            </a:r>
          </a:p>
          <a:p>
            <a:pPr algn="just"/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Spiral </a:t>
            </a:r>
            <a:r>
              <a:rPr lang="en-US" sz="2200" dirty="0"/>
              <a:t>may go on indefinitely.</a:t>
            </a:r>
          </a:p>
          <a:p>
            <a:pPr algn="just"/>
            <a:r>
              <a:rPr lang="en-US" sz="2200" dirty="0"/>
              <a:t>Large number of intermediate stages requires excessive documentation.</a:t>
            </a:r>
          </a:p>
          <a:p>
            <a:pPr algn="just"/>
            <a:r>
              <a:rPr lang="en-US" sz="2200" dirty="0"/>
              <a:t>More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complicated phase </a:t>
            </a:r>
            <a:r>
              <a:rPr lang="en-US" sz="2200" dirty="0"/>
              <a:t>structure. </a:t>
            </a:r>
          </a:p>
          <a:p>
            <a:pPr algn="just"/>
            <a:r>
              <a:rPr lang="en-US" sz="2200" dirty="0"/>
              <a:t>Project team must have knowledgeable &amp; experienced staff. </a:t>
            </a:r>
          </a:p>
          <a:p>
            <a:pPr algn="just"/>
            <a:r>
              <a:rPr lang="en-US" sz="2200" dirty="0"/>
              <a:t>Not suitable for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outsourced</a:t>
            </a:r>
            <a:r>
              <a:rPr lang="en-US" sz="2200" dirty="0"/>
              <a:t> project. </a:t>
            </a:r>
          </a:p>
          <a:p>
            <a:pPr lvl="1" algn="just"/>
            <a:r>
              <a:rPr lang="en-US" sz="2200" dirty="0"/>
              <a:t>Coz risks need to be continually assessed. </a:t>
            </a:r>
          </a:p>
          <a:p>
            <a:endParaRPr lang="en-US" sz="2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714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3653</TotalTime>
  <Words>5226</Words>
  <Application>Microsoft Office PowerPoint</Application>
  <PresentationFormat>On-screen Show (4:3)</PresentationFormat>
  <Paragraphs>611</Paragraphs>
  <Slides>94</Slides>
  <Notes>0</Notes>
  <HiddenSlides>2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94</vt:i4>
      </vt:variant>
    </vt:vector>
  </HeadingPairs>
  <TitlesOfParts>
    <vt:vector size="101" baseType="lpstr">
      <vt:lpstr>Agency FB</vt:lpstr>
      <vt:lpstr>Book Antiqua</vt:lpstr>
      <vt:lpstr>Calibri</vt:lpstr>
      <vt:lpstr>Century Schoolbook</vt:lpstr>
      <vt:lpstr>Wingdings</vt:lpstr>
      <vt:lpstr>Wingdings 2</vt:lpstr>
      <vt:lpstr>Oriel</vt:lpstr>
      <vt:lpstr>S O F T W A R E   E N G I N E E R I N G   A N D     P R O J E C T   M A N A G E M E N T </vt:lpstr>
      <vt:lpstr>C O U R S E   O B J E C T I V E S</vt:lpstr>
      <vt:lpstr>M O D U L E - I</vt:lpstr>
      <vt:lpstr>1.1   I N T R O D U C T I O N   T O  S O F T W A R E    E N G I N E E R I N G</vt:lpstr>
      <vt:lpstr>D O C U M E N T A T I O N   M A N U A L S</vt:lpstr>
      <vt:lpstr>I N T R O D U C T I O N   T O  S O F T W A R E    E N G I N E E R I N G</vt:lpstr>
      <vt:lpstr>I N T R O D U C T I O N   T O  S O F T W A R E   E N G I N E E R I N G</vt:lpstr>
      <vt:lpstr>I N T R O D U C T I O N   T O  S O F T W A R E   E N G I N E E R I N G</vt:lpstr>
      <vt:lpstr>ABSTRACTION  </vt:lpstr>
      <vt:lpstr>DECOMPOSITION </vt:lpstr>
      <vt:lpstr>DECOMPOSITION [2]</vt:lpstr>
      <vt:lpstr>W H Y  T H E  N E E D   O F   S O F T W A R E   E N G I N E E R I N G </vt:lpstr>
      <vt:lpstr>S O F T W A R E   C R I S I S</vt:lpstr>
      <vt:lpstr>C A U S E S   O F  S O F T W A R E   C R I S I S</vt:lpstr>
      <vt:lpstr>W H Y  T H E  N E E D   O F   S O F T W A R E   E N G I N E E R I N G </vt:lpstr>
      <vt:lpstr>H O R R O R   S O F T W A R E  F A I L U R E  S T O R I E S</vt:lpstr>
      <vt:lpstr>S O M E  S O F T W A R E  F A I L U R E</vt:lpstr>
      <vt:lpstr>A R I A N E  5  C R A S H</vt:lpstr>
      <vt:lpstr>S O M E  S O F T W A R E  F A I L U R E</vt:lpstr>
      <vt:lpstr>T H E  P A T R I O T  M I S S I L E</vt:lpstr>
      <vt:lpstr>S O M E   S O F T W A R E   F A I L U R E</vt:lpstr>
      <vt:lpstr>  1.1.2  C H A R A C T E R I S T I C S   O F   G O O D   S O F T W A R E  </vt:lpstr>
      <vt:lpstr>        OPERATIONAL  </vt:lpstr>
      <vt:lpstr>TRANSITIONAL  </vt:lpstr>
      <vt:lpstr>MAINTENANCE  </vt:lpstr>
      <vt:lpstr>1.1.3   T H R E E   P A R T I E S   A R E   I N V O L V E D   I N   S O F T W A R E   E N G I N E E R I N G </vt:lpstr>
      <vt:lpstr>T H R E E   P A R T I E S   A R E   I N V O L V E D   I N   S O F T W A R E   E N G I N E E R I N G  [2] </vt:lpstr>
      <vt:lpstr>1.1.4 T Y P E S   O F   S O F T W A R E </vt:lpstr>
      <vt:lpstr>T Y P E S   O F   S O F T W A R E  [2] </vt:lpstr>
      <vt:lpstr>1.1.5  Q U A L I T I E S / S K I L L S   P O S S E S S E D   B Y  A   G O O D   S O F T W A R E   E N G I N E E R</vt:lpstr>
      <vt:lpstr>1.2  S C O P E    O F   S O F T W A R E    E N G I N E E R I N G </vt:lpstr>
      <vt:lpstr>H I S T O R I C A L  A S P E C T S </vt:lpstr>
      <vt:lpstr>E C O N O M I C   A S P E C T S </vt:lpstr>
      <vt:lpstr>M A I N T E N A N C E   A S P E C T S </vt:lpstr>
      <vt:lpstr>M A I N T E N A N C E   A S P E C T S</vt:lpstr>
      <vt:lpstr>R E Q U I R E M E N T S,  A N A L Y S I S   A N D   D E S I G N   A S P E C T S </vt:lpstr>
      <vt:lpstr>            T E A M   D E V E L O P M E N T   A S P E C T S </vt:lpstr>
      <vt:lpstr>  S O F T W A R E   E N G I N E E R I N G   A  L A Y E R E D  T E C H N O L O G Y</vt:lpstr>
      <vt:lpstr>S O F T W A R E   E N G I N E E R I N G   A  L A Y E R E D  T E C H N O L O G Y</vt:lpstr>
      <vt:lpstr>S O F T W A R E   E N G I N E E R I N G   A  L A Y E R E D  T E C H N O L O G Y</vt:lpstr>
      <vt:lpstr>                                            S O F T W A R E   P R O C E S S   M O D E L S  [ 1 ]</vt:lpstr>
      <vt:lpstr>S O F T W A R E   P R O C E S S   M O D E L S  [2]</vt:lpstr>
      <vt:lpstr>   1.  C L A S S I C A L   W A T E R F A L L   M O D E L [ 1 ]</vt:lpstr>
      <vt:lpstr>C L A S S I C A L    W A T E R F A L L   M O D E L [ 2 ]</vt:lpstr>
      <vt:lpstr>C L A S S I C A L    W A T E R F A L L   M O D E L [ 3 ]</vt:lpstr>
      <vt:lpstr>C L A S S I C A L    W A T E R F A L L   M O D E L [ 4 ]</vt:lpstr>
      <vt:lpstr>C L A S S I C A L    W A T E R F A L L   M O D E L [ 5 ]</vt:lpstr>
      <vt:lpstr>F E A S I B I L I T Y   S T U D Y</vt:lpstr>
      <vt:lpstr>R E Q U I R E M E N T S    A N A L Y S I S   A N D     S P E C I F I C A T I O N</vt:lpstr>
      <vt:lpstr>R E Q U I R E M E N T S    A N A L Y S I S   A N D     S P E C I F I C A T I O N  [2]</vt:lpstr>
      <vt:lpstr>R E Q U I R E M E N T S    A N A L Y S I S   A N D     S P E C I F I C A T I O N [ 3 ]</vt:lpstr>
      <vt:lpstr>S O F T W A R E   D E S I G N</vt:lpstr>
      <vt:lpstr>C O D I N G   A N D   U N I T   T E S T I N G</vt:lpstr>
      <vt:lpstr>C O D I N G   A N D   U N I T   T E S T I N G</vt:lpstr>
      <vt:lpstr>I N T E G R A T I O N   A N D    S Y S T E M   T E S T I N G </vt:lpstr>
      <vt:lpstr>I N T E G R A T I O N   A N D    S Y S T E M   T E S T I N G  [2]</vt:lpstr>
      <vt:lpstr>M A I N T E N A N C E</vt:lpstr>
      <vt:lpstr>M A I N T E N A N C E</vt:lpstr>
      <vt:lpstr>            </vt:lpstr>
      <vt:lpstr> 2.  I T E R A T I V E   W A T E R F A L L   M O D E L</vt:lpstr>
      <vt:lpstr> I T E R A T I V E   W A T E R F A L L   M O D E L</vt:lpstr>
      <vt:lpstr> 3.  P R O T O T Y P I N G   M O D E L S   </vt:lpstr>
      <vt:lpstr> P R O T O T Y P I N G   M O D E L S   </vt:lpstr>
      <vt:lpstr>P H A S E S   O F   P R O T O T Y P I N G   M O D E L S   </vt:lpstr>
      <vt:lpstr>P H A S E S   O F   P R O T O T Y P I N G   M O D E L S   </vt:lpstr>
      <vt:lpstr>C O M M U N I C A T I O N </vt:lpstr>
      <vt:lpstr>Q U I C K   P L A N</vt:lpstr>
      <vt:lpstr>M O D E L I N G   Q U I C K   D E S I G N</vt:lpstr>
      <vt:lpstr>C O N S T R U C T I O N    O F    P R O T O T Y P E</vt:lpstr>
      <vt:lpstr>D E P L O Y M E N T   D E L I V E R Y  &amp;  F E E D B A C K</vt:lpstr>
      <vt:lpstr>A D V A N T A G E S </vt:lpstr>
      <vt:lpstr>D I S A D V A N T A G E S </vt:lpstr>
      <vt:lpstr>4.  I N C R E M E N T A L   M O D E L S</vt:lpstr>
      <vt:lpstr>  I N C R E M E N T A L   M O D E L S   </vt:lpstr>
      <vt:lpstr> I N C R E M E N T A L   M O D E L S  [2]</vt:lpstr>
      <vt:lpstr>I N C R E M E N T A L   M O D E L S  [3]</vt:lpstr>
      <vt:lpstr>A D V A N T A G E S</vt:lpstr>
      <vt:lpstr>A D V A N T A G E S</vt:lpstr>
      <vt:lpstr>   D I S A D V A N T A G E S    </vt:lpstr>
      <vt:lpstr>PowerPoint Presentation</vt:lpstr>
      <vt:lpstr>5.  S P I R A L   M O D E L </vt:lpstr>
      <vt:lpstr>  S P I R A L   M O D E L   </vt:lpstr>
      <vt:lpstr> S P I R A L   M O D E L [2]</vt:lpstr>
      <vt:lpstr> S P I R A L   M O D E L [3]</vt:lpstr>
      <vt:lpstr> S P I R A L   M O D E L [3]</vt:lpstr>
      <vt:lpstr>P H A S E S  O F  S P I R A L  M O D E L</vt:lpstr>
      <vt:lpstr>P H A S E S   O F   S P I R A L   M O D E L</vt:lpstr>
      <vt:lpstr>Q U A D R A N T – 1:  O B J E C T I V E  S E T T I N G</vt:lpstr>
      <vt:lpstr>Q U A D R A N T  2:  R I S K   A S S E S S M E N T  A N D  R E D U C T I O N</vt:lpstr>
      <vt:lpstr>Q U A D R A N T 3 :  D E V E L O P M E N T  A N D  V A L I D A T I O N</vt:lpstr>
      <vt:lpstr>Q U A D R A N T  4 : P L A N N I N G</vt:lpstr>
      <vt:lpstr>R I S K  H A N D L I N G  I N  S P I R A L   M O D E L</vt:lpstr>
      <vt:lpstr>A D V A N T A G E S </vt:lpstr>
      <vt:lpstr>D I S A D V A N T A G E 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Processors and memory heirac</dc:title>
  <dc:creator>Hostel</dc:creator>
  <cp:lastModifiedBy>Srividya Krishnakumar</cp:lastModifiedBy>
  <cp:revision>493</cp:revision>
  <dcterms:created xsi:type="dcterms:W3CDTF">2018-09-05T16:24:05Z</dcterms:created>
  <dcterms:modified xsi:type="dcterms:W3CDTF">2020-03-03T18:01:17Z</dcterms:modified>
</cp:coreProperties>
</file>

<file path=docProps/thumbnail.jpeg>
</file>